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FFFFFF"/>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FFFFFF"/>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FFFFFF"/>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FFFFFF"/>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FFFFFF"/>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FFFFFF"/>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FFFFFF"/>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FFFFFF"/>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FFFFFF"/>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s>

</file>

<file path=ppt/media/image1.png>
</file>

<file path=ppt/media/image1.tif>
</file>

<file path=ppt/media/image2.png>
</file>

<file path=ppt/media/image2.tif>
</file>

<file path=ppt/media/image3.png>
</file>

<file path=ppt/media/image3.tif>
</file>

<file path=ppt/media/image4.png>
</file>

<file path=ppt/media/image4.tif>
</file>

<file path=ppt/media/image5.png>
</file>

<file path=ppt/media/image5.tif>
</file>

<file path=ppt/media/image6.png>
</file>

<file path=ppt/media/image6.tif>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standalone="yes"?><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2.xml.rels><?xml version="1.0" encoding="UTF-8" standalone="yes"?><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3.xml.rels><?xml version="1.0" encoding="UTF-8" standalone="yes"?><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4.xml.rels><?xml version="1.0" encoding="UTF-8" standalone="yes"?><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5.xml.rels><?xml version="1.0" encoding="UTF-8" standalone="yes"?><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6.xml.rels><?xml version="1.0" encoding="UTF-8" standalone="yes"?><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 Id="rId3" Type="http://schemas.openxmlformats.org/officeDocument/2006/relationships/hyperlink" Target="https://www.cvedetails.com/vulnerability-list/vendor_id-93/product_id-20406/Oracle-Vm-Virtualbox.html" TargetMode="External"/><Relationship Id="rId4" Type="http://schemas.openxmlformats.org/officeDocument/2006/relationships/hyperlink" Target="https://www.cvedetails.com/vulnerability-list/vendor_id-252/product_id-6561/Vmware-Player.html" TargetMode="Externa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 Id="rId3" Type="http://schemas.openxmlformats.org/officeDocument/2006/relationships/hyperlink" Target="https://github.com/hlldz/Invoke-Phant0m"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5" name="Shape 125"/>
          <p:cNvSpPr/>
          <p:nvPr>
            <p:ph type="sldImg"/>
          </p:nvPr>
        </p:nvSpPr>
        <p:spPr>
          <a:prstGeom prst="rect">
            <a:avLst/>
          </a:prstGeom>
        </p:spPr>
        <p:txBody>
          <a:bodyPr/>
          <a:lstStyle/>
          <a:p>
            <a:pPr/>
          </a:p>
        </p:txBody>
      </p:sp>
      <p:sp>
        <p:nvSpPr>
          <p:cNvPr id="126" name="Shape 126"/>
          <p:cNvSpPr/>
          <p:nvPr>
            <p:ph type="body" sz="quarter" idx="1"/>
          </p:nvPr>
        </p:nvSpPr>
        <p:spPr>
          <a:prstGeom prst="rect">
            <a:avLst/>
          </a:prstGeom>
        </p:spPr>
        <p:txBody>
          <a:bodyPr/>
          <a:lstStyle/>
          <a:p>
            <a:pPr/>
            <a:r>
              <a:t>Users does not need to deal with multiple machines, one for Internet one for Intranet. For laptop form-factor, mobile executives can use the Internet with ease knowing all threats are contained within the Internet VM. All confidential work contents are safely kept in the Intranet VM. This deck focuses more on the hardware monitoring, especially for the purpose of differentiating Insider from externally controlled threats.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Windows or any other OS tend to emit event logs periodically even when in idle state. As such, a simple SIEM rule can check for existing hardware activities but total silence of OS logging as anomaly. This is useful to detect active tampering of OS logging facilities.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9" name="Shape 209"/>
          <p:cNvSpPr/>
          <p:nvPr>
            <p:ph type="sldImg"/>
          </p:nvPr>
        </p:nvSpPr>
        <p:spPr>
          <a:prstGeom prst="rect">
            <a:avLst/>
          </a:prstGeom>
        </p:spPr>
        <p:txBody>
          <a:bodyPr/>
          <a:lstStyle/>
          <a:p>
            <a:pPr/>
          </a:p>
        </p:txBody>
      </p:sp>
      <p:sp>
        <p:nvSpPr>
          <p:cNvPr id="210" name="Shape 210"/>
          <p:cNvSpPr/>
          <p:nvPr>
            <p:ph type="body" sz="quarter" idx="1"/>
          </p:nvPr>
        </p:nvSpPr>
        <p:spPr>
          <a:prstGeom prst="rect">
            <a:avLst/>
          </a:prstGeom>
        </p:spPr>
        <p:txBody>
          <a:bodyPr/>
          <a:lstStyle/>
          <a:p>
            <a:pPr/>
            <a:r>
              <a:t>Despite all the audits we can have, there are still instances where unnamed shared account are abused. Another account related abuse is the use of someone else’s account.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r>
              <a:t>Recall the Black-PC has full control over the hardware buses. Black-PC along with a web-cam together with a suitable facial recognition solution can solve this. The solution can work capture both successful and failed attempts. Together with advance analytics, the integrated solution can flag spoofing attempts, example the use of 2D image for facial recognition.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r>
              <a:t>Deception is becoming more mainstream. New start-ups solve much of the complexity of setting up honey-nets and so on. Black-PC can fit well with these products since it naturally separate into at least 2 networks; Internet vs Intranet. </a:t>
            </a:r>
          </a:p>
          <a:p>
            <a:pPr/>
          </a:p>
          <a:p>
            <a:pPr/>
            <a:r>
              <a:t>When we configure the Internet VM to have limited use-cases like surfing with browser &amp; reading external docs. Our Black-PC Internet zone together with Deception products gives us early warning &amp; threat intelligence in terms of the gaining insights to adversaries’ </a:t>
            </a:r>
            <a:r>
              <a:rPr b="1"/>
              <a:t>T</a:t>
            </a:r>
            <a:r>
              <a:t>actics, </a:t>
            </a:r>
            <a:r>
              <a:rPr b="1"/>
              <a:t>T</a:t>
            </a:r>
            <a:r>
              <a:t>echniques &amp; </a:t>
            </a:r>
            <a:r>
              <a:rPr b="1"/>
              <a:t>P</a:t>
            </a:r>
            <a:r>
              <a:t>rocedures.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3" name="Shape 233"/>
          <p:cNvSpPr/>
          <p:nvPr>
            <p:ph type="sldImg"/>
          </p:nvPr>
        </p:nvSpPr>
        <p:spPr>
          <a:prstGeom prst="rect">
            <a:avLst/>
          </a:prstGeom>
        </p:spPr>
        <p:txBody>
          <a:bodyPr/>
          <a:lstStyle/>
          <a:p>
            <a:pPr/>
          </a:p>
        </p:txBody>
      </p:sp>
      <p:sp>
        <p:nvSpPr>
          <p:cNvPr id="234" name="Shape 234"/>
          <p:cNvSpPr/>
          <p:nvPr>
            <p:ph type="body" sz="quarter" idx="1"/>
          </p:nvPr>
        </p:nvSpPr>
        <p:spPr>
          <a:prstGeom prst="rect">
            <a:avLst/>
          </a:prstGeom>
        </p:spPr>
        <p:txBody>
          <a:bodyPr/>
          <a:lstStyle/>
          <a:p>
            <a:pPr/>
            <a:r>
              <a:t>First two products still depend on traditional logging methods which can be circumvented (as shown earlier with Invoke-Phantom tool). With a Black-PC fleet, we are sure that there is anomaly when there are users’ hardware activities but SIEM/SOC is not receiving log data from machine. </a:t>
            </a:r>
          </a:p>
          <a:p>
            <a:pPr/>
          </a:p>
          <a:p>
            <a:pPr/>
            <a:r>
              <a:t>Our high assurance hardware activities signals can be inputs to Behavioural-based authentication methods or sometimes also known as Continuous Authentication. We also can naturally complement existing PUMM products like CyberArk, Xceedium and so on. </a:t>
            </a:r>
          </a:p>
          <a:p>
            <a:pPr/>
          </a:p>
          <a:p>
            <a:pPr/>
            <a:r>
              <a:t>Lastly, we can pair together with IP such as Menlo Security for added security since Black-PC don’t deal with phishing.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p>
            <a:pPr/>
            <a:r>
              <a:t>One fleet of devices for Internet, the other for Intranet. We may argue that the first point is also applicable to Black-PC but our VMs have roll-back capability, particular useful for remediation at Internet zone.</a:t>
            </a:r>
          </a:p>
          <a:p>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5" name="Shape 245"/>
          <p:cNvSpPr/>
          <p:nvPr>
            <p:ph type="sldImg"/>
          </p:nvPr>
        </p:nvSpPr>
        <p:spPr>
          <a:prstGeom prst="rect">
            <a:avLst/>
          </a:prstGeom>
        </p:spPr>
        <p:txBody>
          <a:bodyPr/>
          <a:lstStyle/>
          <a:p>
            <a:pPr/>
          </a:p>
        </p:txBody>
      </p:sp>
      <p:sp>
        <p:nvSpPr>
          <p:cNvPr id="246" name="Shape 246"/>
          <p:cNvSpPr/>
          <p:nvPr>
            <p:ph type="body" sz="quarter" idx="1"/>
          </p:nvPr>
        </p:nvSpPr>
        <p:spPr>
          <a:prstGeom prst="rect">
            <a:avLst/>
          </a:prstGeom>
        </p:spPr>
        <p:txBody>
          <a:bodyPr/>
          <a:lstStyle/>
          <a:p>
            <a:pPr/>
            <a:r>
              <a:rPr u="sng">
                <a:hlinkClick r:id="rId3" invalidUrl="" action="" tgtFrame="" tooltip="" history="1" highlightClick="0" endSnd="0"/>
              </a:rPr>
              <a:t>https://www.cvedetails.com/vulnerability-list/vendor_id-93/product_id-20406/Oracle-Vm-Virtualbox.html</a:t>
            </a:r>
          </a:p>
          <a:p>
            <a:pPr/>
            <a:r>
              <a:rPr u="sng">
                <a:hlinkClick r:id="rId4" invalidUrl="" action="" tgtFrame="" tooltip="" history="1" highlightClick="0" endSnd="0"/>
              </a:rPr>
              <a:t>https://www.cvedetails.com/vulnerability-list/vendor_id-252/product_id-6561/Vmware-Player.html</a:t>
            </a:r>
          </a:p>
          <a:p>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p>
            <a:pPr/>
            <a:r>
              <a:t>Unlikely commercial type-2 hypervisor which are complex &amp; can be exploited to escaped so as to access the host system. Our Black-PC uses multiple approach to ensure the 2 zones are safely isolated, only allow limited data flow between VMs.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3" name="Shape 143"/>
          <p:cNvSpPr/>
          <p:nvPr>
            <p:ph type="sldImg"/>
          </p:nvPr>
        </p:nvSpPr>
        <p:spPr>
          <a:prstGeom prst="rect">
            <a:avLst/>
          </a:prstGeom>
        </p:spPr>
        <p:txBody>
          <a:bodyPr/>
          <a:lstStyle/>
          <a:p>
            <a:pPr/>
          </a:p>
        </p:txBody>
      </p:sp>
      <p:sp>
        <p:nvSpPr>
          <p:cNvPr id="144" name="Shape 144"/>
          <p:cNvSpPr/>
          <p:nvPr>
            <p:ph type="body" sz="quarter" idx="1"/>
          </p:nvPr>
        </p:nvSpPr>
        <p:spPr>
          <a:prstGeom prst="rect">
            <a:avLst/>
          </a:prstGeom>
        </p:spPr>
        <p:txBody>
          <a:bodyPr/>
          <a:lstStyle/>
          <a:p>
            <a:pPr/>
            <a:r>
              <a:t>https://attack.mitre.org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Shape 149"/>
          <p:cNvSpPr/>
          <p:nvPr>
            <p:ph type="sldImg"/>
          </p:nvPr>
        </p:nvSpPr>
        <p:spPr>
          <a:prstGeom prst="rect">
            <a:avLst/>
          </a:prstGeom>
        </p:spPr>
        <p:txBody>
          <a:bodyPr/>
          <a:lstStyle/>
          <a:p>
            <a:pPr/>
          </a:p>
        </p:txBody>
      </p:sp>
      <p:sp>
        <p:nvSpPr>
          <p:cNvPr id="150" name="Shape 150"/>
          <p:cNvSpPr/>
          <p:nvPr>
            <p:ph type="body" sz="quarter" idx="1"/>
          </p:nvPr>
        </p:nvSpPr>
        <p:spPr>
          <a:prstGeom prst="rect">
            <a:avLst/>
          </a:prstGeom>
        </p:spPr>
        <p:txBody>
          <a:bodyPr/>
          <a:lstStyle/>
          <a:p>
            <a:pPr/>
            <a:r>
              <a:t>No amount of hardening &amp;/or buying security products will address the problem of complex &amp; vulnerable Operating Systems &amp; Applications.</a:t>
            </a:r>
          </a:p>
          <a:p>
            <a:pPr/>
          </a:p>
          <a:p>
            <a:pPr/>
            <a:r>
              <a:t>An attack can be denied so long one or more of the requirements are NOT met. Black-PC denies Threat Accessibility by compartmentalisation of vulnerable Operating Systems. </a:t>
            </a:r>
          </a:p>
          <a:p>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6" name="Shape 156"/>
          <p:cNvSpPr/>
          <p:nvPr>
            <p:ph type="sldImg"/>
          </p:nvPr>
        </p:nvSpPr>
        <p:spPr>
          <a:prstGeom prst="rect">
            <a:avLst/>
          </a:prstGeom>
        </p:spPr>
        <p:txBody>
          <a:bodyPr/>
          <a:lstStyle/>
          <a:p>
            <a:pPr/>
          </a:p>
        </p:txBody>
      </p:sp>
      <p:sp>
        <p:nvSpPr>
          <p:cNvPr id="157" name="Shape 157"/>
          <p:cNvSpPr/>
          <p:nvPr>
            <p:ph type="body" sz="quarter" idx="1"/>
          </p:nvPr>
        </p:nvSpPr>
        <p:spPr>
          <a:prstGeom prst="rect">
            <a:avLst/>
          </a:prstGeom>
        </p:spPr>
        <p:txBody>
          <a:bodyPr/>
          <a:lstStyle/>
          <a:p>
            <a:pPr/>
            <a:r>
              <a:t>If we just want to separate the network from Internet, it can be done easily via Internet kiosks. However, Black-PC does beyond that. Our hardware monitoring is totally invisible to the Operating System, be it Windows or non-windows OSes. It cannot be tampered by Operating System level threats like malware and other forms of sophisticated software techniques. </a:t>
            </a:r>
          </a:p>
          <a:p>
            <a:pPr/>
          </a:p>
          <a:p>
            <a:pPr/>
            <a:r>
              <a:t>Given the popularity of </a:t>
            </a:r>
            <a:r>
              <a:rPr b="1"/>
              <a:t>E</a:t>
            </a:r>
            <a:r>
              <a:t>ndpoint </a:t>
            </a:r>
            <a:r>
              <a:rPr b="1"/>
              <a:t>T</a:t>
            </a:r>
            <a:r>
              <a:t>hreat </a:t>
            </a:r>
            <a:r>
              <a:rPr b="1"/>
              <a:t>D</a:t>
            </a:r>
            <a:r>
              <a:t>etection &amp; </a:t>
            </a:r>
            <a:r>
              <a:rPr b="1"/>
              <a:t>R</a:t>
            </a:r>
            <a:r>
              <a:t>esponse &amp; </a:t>
            </a:r>
            <a:r>
              <a:rPr b="1"/>
              <a:t>U</a:t>
            </a:r>
            <a:r>
              <a:t>ser-</a:t>
            </a:r>
            <a:r>
              <a:rPr b="1"/>
              <a:t>E</a:t>
            </a:r>
            <a:r>
              <a:t>ntity </a:t>
            </a:r>
            <a:r>
              <a:rPr b="1"/>
              <a:t>B</a:t>
            </a:r>
            <a:r>
              <a:t>ehaviour </a:t>
            </a:r>
            <a:r>
              <a:rPr b="1"/>
              <a:t>A</a:t>
            </a:r>
            <a:r>
              <a:t>nalytics products. Black-PC will enhance these security investments as tamper-proof instrumentation. It provides the missing hardware level evidence to either prove or disprove the type of attacks, be it insider &amp;/or abuse of credential.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Shape 164"/>
          <p:cNvSpPr/>
          <p:nvPr>
            <p:ph type="sldImg"/>
          </p:nvPr>
        </p:nvSpPr>
        <p:spPr>
          <a:prstGeom prst="rect">
            <a:avLst/>
          </a:prstGeom>
        </p:spPr>
        <p:txBody>
          <a:bodyPr/>
          <a:lstStyle/>
          <a:p>
            <a:pPr/>
          </a:p>
        </p:txBody>
      </p:sp>
      <p:sp>
        <p:nvSpPr>
          <p:cNvPr id="165" name="Shape 165"/>
          <p:cNvSpPr/>
          <p:nvPr>
            <p:ph type="body" sz="quarter" idx="1"/>
          </p:nvPr>
        </p:nvSpPr>
        <p:spPr>
          <a:prstGeom prst="rect">
            <a:avLst/>
          </a:prstGeom>
        </p:spPr>
        <p:txBody>
          <a:bodyPr/>
          <a:lstStyle/>
          <a:p>
            <a:pPr/>
            <a:r>
              <a:t>We can think of BlackPC as a part of an air-gap eco-system, with the intent not just to provide a high assurance computing platform, but to enhance usability at user experience level &amp; ease-of-management for IT operations, rather than dealing with 2 fleets of devices one for Internet &amp; one for Intranet. </a:t>
            </a:r>
          </a:p>
          <a:p>
            <a:pPr/>
          </a:p>
          <a:p>
            <a:pPr/>
            <a:r>
              <a:t>Even within the air-gapped internal/intranet zone, We still need to monitor sophisticated Command &amp; Control (C2) that are designed to circumvent air-gaps. </a:t>
            </a:r>
          </a:p>
          <a:p>
            <a:pPr/>
          </a:p>
          <a:p>
            <a:pPr/>
            <a:r>
              <a:t>Depending on the environment, it may still be possible to take over an Intranet zone especially the adversary is capable of planting the C2 server within the Intranet zone. Some examples include rogue printers, Email C2 &amp; through USB devices. </a:t>
            </a:r>
          </a:p>
          <a:p>
            <a:pPr/>
          </a:p>
          <a:p>
            <a:pPr/>
            <a:r>
              <a:t>In the following slides, we touch on a few advance threat scenarios…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Shape 173"/>
          <p:cNvSpPr/>
          <p:nvPr>
            <p:ph type="sldImg"/>
          </p:nvPr>
        </p:nvSpPr>
        <p:spPr>
          <a:prstGeom prst="rect">
            <a:avLst/>
          </a:prstGeom>
        </p:spPr>
        <p:txBody>
          <a:bodyPr/>
          <a:lstStyle/>
          <a:p>
            <a:pPr/>
          </a:p>
        </p:txBody>
      </p:sp>
      <p:sp>
        <p:nvSpPr>
          <p:cNvPr id="174" name="Shape 174"/>
          <p:cNvSpPr/>
          <p:nvPr>
            <p:ph type="body" sz="quarter" idx="1"/>
          </p:nvPr>
        </p:nvSpPr>
        <p:spPr>
          <a:prstGeom prst="rect">
            <a:avLst/>
          </a:prstGeom>
        </p:spPr>
        <p:txBody>
          <a:bodyPr/>
          <a:lstStyle/>
          <a:p>
            <a:pPr/>
            <a:r>
              <a:t>Both Primary Host and Secondary Target are presumably infected by this supposedly CIA toolkit known as Brutal Kangaroo. By infecting a whitelisted USB drive, the adversary is capable of performing all those steps stated in the illustration. So how does BlackPC deals with this type of C2 approach?</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a:r>
              <a:t>The key problem with whitelist USB storage is that it can be used with questionable assets. The more “advance” USB storage may have multi-factor authentication to mount the storage partition, but after which, any malicious process within the questionable machine can infect the contents within the mounted partition. </a:t>
            </a:r>
          </a:p>
          <a:p>
            <a:pPr/>
          </a:p>
          <a:p>
            <a:pPr/>
            <a:r>
              <a:t>We designed our one-way content sanitisation solution to wean off the reliance of USB storage. But even if we have to use USB storage, our Black-PC is capable of encrypting the USB storage with a shared key such that it is only usable within a fleet of Black-PCs/laptops.</a:t>
            </a:r>
          </a:p>
          <a:p>
            <a:pPr/>
          </a:p>
          <a:p>
            <a:pPr/>
            <a:r>
              <a:t>*side-note, since there are typically &gt; 2 ports, we may want to consider the capability to allocate 2-plain USB ports for Internet VM and 2-encrypted USB ports for Intranet side for the sake of “interoperability”. Old habits will die hard.</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Most of these advance actors tend to be fully automated &amp; autonomous, much like a virus with advance call-back capabilities. Instead of disarming endpoint protection, some may opt to disable logging so that its actions go undetected without triggering any attention by security monitoring operations.</a:t>
            </a:r>
          </a:p>
          <a:p>
            <a:pPr/>
          </a:p>
          <a:p>
            <a:pPr/>
            <a:r>
              <a:rPr u="sng">
                <a:hlinkClick r:id="rId3" invalidUrl="" action="" tgtFrame="" tooltip="" history="1" highlightClick="0" endSnd="0"/>
              </a:rPr>
              <a:t>https://github.com/hlldz/Invoke-Phant0m</a:t>
            </a:r>
          </a:p>
          <a:p>
            <a:pPr/>
            <a:r>
              <a:t>This is a publicly available tool to disable Windows Event Logging without stopping the service. This tool instead kills the working threads of the Windows service to silence logging. </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ClrTx/>
              <a:buSzTx/>
              <a:buNone/>
              <a:defRPr sz="3700"/>
            </a:lvl1pPr>
            <a:lvl2pPr marL="0" indent="228600" algn="ctr">
              <a:spcBef>
                <a:spcPts val="0"/>
              </a:spcBef>
              <a:buClrTx/>
              <a:buSzTx/>
              <a:buNone/>
              <a:defRPr sz="3700"/>
            </a:lvl2pPr>
            <a:lvl3pPr marL="0" indent="457200" algn="ctr">
              <a:spcBef>
                <a:spcPts val="0"/>
              </a:spcBef>
              <a:buClrTx/>
              <a:buSzTx/>
              <a:buNone/>
              <a:defRPr sz="3700"/>
            </a:lvl3pPr>
            <a:lvl4pPr marL="0" indent="685800" algn="ctr">
              <a:spcBef>
                <a:spcPts val="0"/>
              </a:spcBef>
              <a:buClrTx/>
              <a:buSzTx/>
              <a:buNone/>
              <a:defRPr sz="3700"/>
            </a:lvl4pPr>
            <a:lvl5pPr marL="0" indent="914400" algn="ctr">
              <a:spcBef>
                <a:spcPts val="0"/>
              </a:spcBef>
              <a:buClrTx/>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ClrTx/>
              <a:buSzTx/>
              <a:buNone/>
              <a:defRPr i="1" sz="2400"/>
            </a:lvl1pPr>
          </a:lstStyle>
          <a:p>
            <a:pPr/>
            <a:r>
              <a:t>–Johnny Appleseed</a:t>
            </a:r>
          </a:p>
        </p:txBody>
      </p:sp>
      <p:sp>
        <p:nvSpPr>
          <p:cNvPr id="94" name="“Type a quote here.”"/>
          <p:cNvSpPr txBox="1"/>
          <p:nvPr>
            <p:ph type="body" sz="quarter" idx="14"/>
          </p:nvPr>
        </p:nvSpPr>
        <p:spPr>
          <a:xfrm>
            <a:off x="1270000" y="4308599"/>
            <a:ext cx="10464800" cy="609776"/>
          </a:xfrm>
          <a:prstGeom prst="rect">
            <a:avLst/>
          </a:prstGeom>
        </p:spPr>
        <p:txBody>
          <a:bodyPr>
            <a:spAutoFit/>
          </a:bodyPr>
          <a:lstStyle>
            <a:lvl1pPr marL="0" indent="0" algn="ctr">
              <a:spcBef>
                <a:spcPts val="0"/>
              </a:spcBef>
              <a:buClrTx/>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19250" y="673100"/>
            <a:ext cx="9758016"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ClrTx/>
              <a:buSzTx/>
              <a:buNone/>
              <a:defRPr sz="3700"/>
            </a:lvl1pPr>
            <a:lvl2pPr marL="0" indent="228600" algn="ctr">
              <a:spcBef>
                <a:spcPts val="0"/>
              </a:spcBef>
              <a:buClrTx/>
              <a:buSzTx/>
              <a:buNone/>
              <a:defRPr sz="3700"/>
            </a:lvl2pPr>
            <a:lvl3pPr marL="0" indent="457200" algn="ctr">
              <a:spcBef>
                <a:spcPts val="0"/>
              </a:spcBef>
              <a:buClrTx/>
              <a:buSzTx/>
              <a:buNone/>
              <a:defRPr sz="3700"/>
            </a:lvl3pPr>
            <a:lvl4pPr marL="0" indent="685800" algn="ctr">
              <a:spcBef>
                <a:spcPts val="0"/>
              </a:spcBef>
              <a:buClrTx/>
              <a:buSzTx/>
              <a:buNone/>
              <a:defRPr sz="3700"/>
            </a:lvl4pPr>
            <a:lvl5pPr marL="0" indent="914400" algn="ctr">
              <a:spcBef>
                <a:spcPts val="0"/>
              </a:spcBef>
              <a:buClrTx/>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8919"/>
            <a:ext cx="5334001" cy="8216901"/>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ClrTx/>
              <a:buSzTx/>
              <a:buNone/>
              <a:defRPr sz="3700"/>
            </a:lvl1pPr>
            <a:lvl2pPr marL="0" indent="228600" algn="ctr">
              <a:spcBef>
                <a:spcPts val="0"/>
              </a:spcBef>
              <a:buClrTx/>
              <a:buSzTx/>
              <a:buNone/>
              <a:defRPr sz="3700"/>
            </a:lvl2pPr>
            <a:lvl3pPr marL="0" indent="457200" algn="ctr">
              <a:spcBef>
                <a:spcPts val="0"/>
              </a:spcBef>
              <a:buClrTx/>
              <a:buSzTx/>
              <a:buNone/>
              <a:defRPr sz="3700"/>
            </a:lvl3pPr>
            <a:lvl4pPr marL="0" indent="685800" algn="ctr">
              <a:spcBef>
                <a:spcPts val="0"/>
              </a:spcBef>
              <a:buClrTx/>
              <a:buSzTx/>
              <a:buNone/>
              <a:defRPr sz="3700"/>
            </a:lvl4pPr>
            <a:lvl5pPr marL="0" indent="914400" algn="ctr">
              <a:spcBef>
                <a:spcPts val="0"/>
              </a:spcBef>
              <a:buClrTx/>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buClrTx/>
            </a:lvl1pPr>
            <a:lvl2pPr>
              <a:buClrTx/>
            </a:lvl2pPr>
            <a:lvl3pPr>
              <a:buClrTx/>
            </a:lvl3pPr>
            <a:lvl4pPr>
              <a:buClrTx/>
            </a:lvl4pPr>
            <a:lvl5pPr>
              <a:buClrTx/>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buClrTx/>
              <a:defRPr sz="2800"/>
            </a:lvl1pPr>
            <a:lvl2pPr marL="685800" indent="-342900">
              <a:spcBef>
                <a:spcPts val="3200"/>
              </a:spcBef>
              <a:buClrTx/>
              <a:defRPr sz="2800"/>
            </a:lvl2pPr>
            <a:lvl3pPr marL="1028700" indent="-342900">
              <a:spcBef>
                <a:spcPts val="3200"/>
              </a:spcBef>
              <a:buClrTx/>
              <a:defRPr sz="2800"/>
            </a:lvl3pPr>
            <a:lvl4pPr marL="1371600" indent="-342900">
              <a:spcBef>
                <a:spcPts val="3200"/>
              </a:spcBef>
              <a:buClrTx/>
              <a:defRPr sz="2800"/>
            </a:lvl4pPr>
            <a:lvl5pPr marL="1714500" indent="-342900">
              <a:spcBef>
                <a:spcPts val="3200"/>
              </a:spcBef>
              <a:buClrTx/>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lvl1pPr>
              <a:buClrTx/>
            </a:lvl1pPr>
            <a:lvl2pPr>
              <a:buClrTx/>
            </a:lvl2pPr>
            <a:lvl3pPr>
              <a:buClrTx/>
            </a:lvl3pPr>
            <a:lvl4pPr>
              <a:buClrTx/>
            </a:lvl4pPr>
            <a:lvl5pPr>
              <a:buClrTx/>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31000" y="4965700"/>
            <a:ext cx="5334000" cy="3898900"/>
          </a:xfrm>
          <a:prstGeom prst="rect">
            <a:avLst/>
          </a:prstGeom>
        </p:spPr>
        <p:txBody>
          <a:bodyPr lIns="91439" tIns="45719" rIns="91439" bIns="45719" anchor="t">
            <a:noAutofit/>
          </a:bodyPr>
          <a:lstStyle/>
          <a:p>
            <a:pPr/>
          </a:p>
        </p:txBody>
      </p:sp>
      <p:sp>
        <p:nvSpPr>
          <p:cNvPr id="84" name="Image"/>
          <p:cNvSpPr/>
          <p:nvPr>
            <p:ph type="pic" sz="quarter" idx="14"/>
          </p:nvPr>
        </p:nvSpPr>
        <p:spPr>
          <a:xfrm>
            <a:off x="6731000" y="635000"/>
            <a:ext cx="5334000" cy="3898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635000"/>
            <a:ext cx="5334000" cy="8229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Neue Medium"/>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Neue Medium"/>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Neue Medium"/>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Neue Medium"/>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Neue Medium"/>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Neue Medium"/>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Neue Medium"/>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Neue Medium"/>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Helvetica Neue"/>
          <a:ea typeface="Helvetica Neue"/>
          <a:cs typeface="Helvetica Neue"/>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tif"/></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4.tif"/></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5.tif"/></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tif"/><Relationship Id="rId4" Type="http://schemas.openxmlformats.org/officeDocument/2006/relationships/image" Target="../media/image6.tif"/></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tif"/></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tif"/></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tif"/></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tif"/></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tif"/><Relationship Id="rId4" Type="http://schemas.openxmlformats.org/officeDocument/2006/relationships/image" Target="../media/image5.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tif"/></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Black-PC"/>
          <p:cNvSpPr txBox="1"/>
          <p:nvPr>
            <p:ph type="ctrTitle"/>
          </p:nvPr>
        </p:nvSpPr>
        <p:spPr>
          <a:prstGeom prst="rect">
            <a:avLst/>
          </a:prstGeom>
        </p:spPr>
        <p:txBody>
          <a:bodyPr/>
          <a:lstStyle/>
          <a:p>
            <a:pPr/>
            <a:r>
              <a:t>Black-PC</a:t>
            </a:r>
          </a:p>
        </p:txBody>
      </p:sp>
      <p:sp>
        <p:nvSpPr>
          <p:cNvPr id="120" name="Differentiate insider attacks from credential abuse"/>
          <p:cNvSpPr txBox="1"/>
          <p:nvPr>
            <p:ph type="subTitle" sz="quarter" idx="1"/>
          </p:nvPr>
        </p:nvSpPr>
        <p:spPr>
          <a:prstGeom prst="rect">
            <a:avLst/>
          </a:prstGeom>
        </p:spPr>
        <p:txBody>
          <a:bodyPr/>
          <a:lstStyle/>
          <a:p>
            <a:pPr defTabSz="578358">
              <a:defRPr sz="3663"/>
            </a:pPr>
            <a:r>
              <a:rPr>
                <a:solidFill>
                  <a:schemeClr val="accent4">
                    <a:hueOff val="468000"/>
                    <a:satOff val="-4761"/>
                    <a:lumOff val="10196"/>
                  </a:schemeClr>
                </a:solidFill>
              </a:rPr>
              <a:t>Differentiate</a:t>
            </a:r>
            <a:r>
              <a:t> insider attacks from credential abuse</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4" name="Invoke-Phantom - Event Log Killer"/>
          <p:cNvSpPr txBox="1"/>
          <p:nvPr>
            <p:ph type="title"/>
          </p:nvPr>
        </p:nvSpPr>
        <p:spPr>
          <a:xfrm>
            <a:off x="-245931" y="-279785"/>
            <a:ext cx="13496662" cy="2159001"/>
          </a:xfrm>
          <a:prstGeom prst="rect">
            <a:avLst/>
          </a:prstGeom>
        </p:spPr>
        <p:txBody>
          <a:bodyPr/>
          <a:lstStyle>
            <a:lvl1pPr>
              <a:defRPr sz="6000">
                <a:solidFill>
                  <a:schemeClr val="accent4">
                    <a:hueOff val="468000"/>
                    <a:satOff val="-4761"/>
                    <a:lumOff val="10196"/>
                  </a:schemeClr>
                </a:solidFill>
              </a:defRPr>
            </a:lvl1pPr>
          </a:lstStyle>
          <a:p>
            <a:pPr/>
            <a:r>
              <a:t>Invoke-Phantom - Event Log Killer</a:t>
            </a:r>
          </a:p>
        </p:txBody>
      </p:sp>
      <p:sp>
        <p:nvSpPr>
          <p:cNvPr id="185" name="Public tool in Github*"/>
          <p:cNvSpPr txBox="1"/>
          <p:nvPr/>
        </p:nvSpPr>
        <p:spPr>
          <a:xfrm>
            <a:off x="259697" y="1124668"/>
            <a:ext cx="4938219"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70000"/>
              </a:lnSpc>
              <a:defRPr sz="3600">
                <a:solidFill>
                  <a:schemeClr val="accent5">
                    <a:hueOff val="89162"/>
                    <a:satOff val="9554"/>
                    <a:lumOff val="16296"/>
                  </a:schemeClr>
                </a:solidFill>
              </a:defRPr>
            </a:lvl1pPr>
          </a:lstStyle>
          <a:p>
            <a:pPr>
              <a:defRPr>
                <a:solidFill>
                  <a:srgbClr val="FFFFFF"/>
                </a:solidFill>
              </a:defRPr>
            </a:pPr>
            <a:r>
              <a:rPr>
                <a:solidFill>
                  <a:schemeClr val="accent5">
                    <a:hueOff val="89162"/>
                    <a:satOff val="9554"/>
                    <a:lumOff val="16296"/>
                  </a:schemeClr>
                </a:solidFill>
              </a:rPr>
              <a:t>Public tool in Github*</a:t>
            </a:r>
          </a:p>
        </p:txBody>
      </p:sp>
      <p:pic>
        <p:nvPicPr>
          <p:cNvPr id="186" name="Screenshot 2017-08-01 09.24.29.png" descr="Screenshot 2017-08-01 09.24.29.png"/>
          <p:cNvPicPr>
            <a:picLocks noChangeAspect="1"/>
          </p:cNvPicPr>
          <p:nvPr/>
        </p:nvPicPr>
        <p:blipFill>
          <a:blip r:embed="rId3">
            <a:extLst/>
          </a:blip>
          <a:stretch>
            <a:fillRect/>
          </a:stretch>
        </p:blipFill>
        <p:spPr>
          <a:xfrm>
            <a:off x="707954" y="2628900"/>
            <a:ext cx="11607801" cy="6223000"/>
          </a:xfrm>
          <a:prstGeom prst="rect">
            <a:avLst/>
          </a:prstGeom>
          <a:ln w="12700">
            <a:miter lim="400000"/>
          </a:ln>
        </p:spPr>
      </p:pic>
      <p:sp>
        <p:nvSpPr>
          <p:cNvPr id="187" name="Event Log Service will still look like it is running…"/>
          <p:cNvSpPr txBox="1"/>
          <p:nvPr/>
        </p:nvSpPr>
        <p:spPr>
          <a:xfrm>
            <a:off x="328811" y="1996499"/>
            <a:ext cx="11108132"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70000"/>
              </a:lnSpc>
              <a:defRPr sz="3600"/>
            </a:lvl1pPr>
          </a:lstStyle>
          <a:p>
            <a:pPr/>
            <a:r>
              <a:t>Event Log Service will still look like it is running…</a:t>
            </a:r>
          </a:p>
        </p:txBody>
      </p:sp>
      <p:sp>
        <p:nvSpPr>
          <p:cNvPr id="188" name="Used after remote attacker gains system privilege"/>
          <p:cNvSpPr txBox="1"/>
          <p:nvPr/>
        </p:nvSpPr>
        <p:spPr>
          <a:xfrm>
            <a:off x="689045" y="3042106"/>
            <a:ext cx="11330788"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70000"/>
              </a:lnSpc>
              <a:defRPr sz="3600">
                <a:solidFill>
                  <a:schemeClr val="accent5">
                    <a:hueOff val="89162"/>
                    <a:satOff val="9554"/>
                    <a:lumOff val="16296"/>
                  </a:schemeClr>
                </a:solidFill>
              </a:defRPr>
            </a:lvl1pPr>
          </a:lstStyle>
          <a:p>
            <a:pPr>
              <a:defRPr>
                <a:solidFill>
                  <a:srgbClr val="FFFFFF"/>
                </a:solidFill>
              </a:defRPr>
            </a:pPr>
            <a:r>
              <a:rPr>
                <a:solidFill>
                  <a:schemeClr val="accent5">
                    <a:hueOff val="89162"/>
                    <a:satOff val="9554"/>
                    <a:lumOff val="16296"/>
                  </a:schemeClr>
                </a:solidFill>
              </a:rPr>
              <a:t>Used after remote attacker gains system privilege </a:t>
            </a:r>
          </a:p>
        </p:txBody>
      </p:sp>
      <p:sp>
        <p:nvSpPr>
          <p:cNvPr id="189" name="*Opensource source code repository"/>
          <p:cNvSpPr txBox="1"/>
          <p:nvPr/>
        </p:nvSpPr>
        <p:spPr>
          <a:xfrm>
            <a:off x="360501" y="9041063"/>
            <a:ext cx="5682997"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70000"/>
              </a:lnSpc>
              <a:defRPr>
                <a:solidFill>
                  <a:schemeClr val="accent5">
                    <a:hueOff val="89162"/>
                    <a:satOff val="9554"/>
                    <a:lumOff val="16296"/>
                  </a:schemeClr>
                </a:solidFill>
              </a:defRPr>
            </a:lvl1pPr>
          </a:lstStyle>
          <a:p>
            <a:pPr>
              <a:defRPr>
                <a:solidFill>
                  <a:srgbClr val="FFFFFF"/>
                </a:solidFill>
              </a:defRPr>
            </a:pPr>
            <a:r>
              <a:rPr>
                <a:solidFill>
                  <a:schemeClr val="accent5">
                    <a:hueOff val="89162"/>
                    <a:satOff val="9554"/>
                    <a:lumOff val="16296"/>
                  </a:schemeClr>
                </a:solidFill>
              </a:rPr>
              <a:t>*Opensource source code repository</a:t>
            </a:r>
          </a:p>
        </p:txBody>
      </p:sp>
      <p:sp>
        <p:nvSpPr>
          <p:cNvPr id="190" name="No logging because all threads are killed"/>
          <p:cNvSpPr txBox="1"/>
          <p:nvPr/>
        </p:nvSpPr>
        <p:spPr>
          <a:xfrm>
            <a:off x="4723381" y="6927287"/>
            <a:ext cx="5423270" cy="12059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3600">
                <a:solidFill>
                  <a:schemeClr val="accent5">
                    <a:hueOff val="89162"/>
                    <a:satOff val="9554"/>
                    <a:lumOff val="16296"/>
                  </a:schemeClr>
                </a:solidFill>
              </a:defRPr>
            </a:lvl1pPr>
          </a:lstStyle>
          <a:p>
            <a:pPr>
              <a:defRPr>
                <a:solidFill>
                  <a:srgbClr val="FFFFFF"/>
                </a:solidFill>
              </a:defRPr>
            </a:pPr>
            <a:r>
              <a:rPr>
                <a:solidFill>
                  <a:schemeClr val="accent5">
                    <a:hueOff val="89162"/>
                    <a:satOff val="9554"/>
                    <a:lumOff val="16296"/>
                  </a:schemeClr>
                </a:solidFill>
              </a:rPr>
              <a:t>No logging because all threads are killed</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94" name="pasted-image.tiff" descr="pasted-image.tiff"/>
          <p:cNvPicPr>
            <a:picLocks noChangeAspect="1"/>
          </p:cNvPicPr>
          <p:nvPr/>
        </p:nvPicPr>
        <p:blipFill>
          <a:blip r:embed="rId3">
            <a:extLst/>
          </a:blip>
          <a:stretch>
            <a:fillRect/>
          </a:stretch>
        </p:blipFill>
        <p:spPr>
          <a:xfrm>
            <a:off x="0" y="0"/>
            <a:ext cx="13004800" cy="9753600"/>
          </a:xfrm>
          <a:prstGeom prst="rect">
            <a:avLst/>
          </a:prstGeom>
          <a:ln w="12700">
            <a:miter lim="400000"/>
          </a:ln>
        </p:spPr>
      </p:pic>
      <p:sp>
        <p:nvSpPr>
          <p:cNvPr id="195" name="Text"/>
          <p:cNvSpPr txBox="1"/>
          <p:nvPr/>
        </p:nvSpPr>
        <p:spPr>
          <a:xfrm>
            <a:off x="535531" y="410820"/>
            <a:ext cx="11933737" cy="8931960"/>
          </a:xfrm>
          <a:prstGeom prst="rect">
            <a:avLst/>
          </a:prstGeom>
          <a:solidFill>
            <a:srgbClr val="000000">
              <a:alpha val="70156"/>
            </a:srgbClr>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p>
          <a:p>
            <a:pPr/>
          </a:p>
          <a:p>
            <a:pPr/>
          </a:p>
          <a:p>
            <a:pPr/>
          </a:p>
          <a:p>
            <a:pPr/>
          </a:p>
          <a:p>
            <a:pPr/>
          </a:p>
          <a:p>
            <a:pPr/>
          </a:p>
          <a:p>
            <a:pPr/>
          </a:p>
          <a:p>
            <a:pPr/>
          </a:p>
          <a:p>
            <a:pPr/>
          </a:p>
          <a:p>
            <a:pPr/>
          </a:p>
          <a:p>
            <a:pPr/>
          </a:p>
          <a:p>
            <a:pPr/>
          </a:p>
          <a:p>
            <a:pPr/>
          </a:p>
          <a:p>
            <a:pPr/>
          </a:p>
          <a:p>
            <a:pPr/>
          </a:p>
          <a:p>
            <a:pPr/>
          </a:p>
          <a:p>
            <a:pPr/>
          </a:p>
          <a:p>
            <a:pPr/>
          </a:p>
          <a:p>
            <a:pPr/>
          </a:p>
          <a:p>
            <a:pPr/>
          </a:p>
          <a:p>
            <a:pPr/>
          </a:p>
          <a:p>
            <a:pPr/>
          </a:p>
        </p:txBody>
      </p:sp>
      <p:sp>
        <p:nvSpPr>
          <p:cNvPr id="196" name="BlackPC records hardware activities like Video, Keyboard &amp; Mouse, I/O-bus &amp; so on……"/>
          <p:cNvSpPr txBox="1"/>
          <p:nvPr/>
        </p:nvSpPr>
        <p:spPr>
          <a:xfrm>
            <a:off x="845423" y="1630069"/>
            <a:ext cx="11313954" cy="718809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228600" indent="-228600" algn="l">
              <a:buSzPct val="100000"/>
              <a:buChar char="•"/>
              <a:defRPr b="0" sz="3600"/>
            </a:pPr>
            <a:r>
              <a:t>BlackPC records hardware activities like Video, Keyboard &amp; Mouse, I/O-bus &amp; so on… </a:t>
            </a:r>
          </a:p>
          <a:p>
            <a:pPr marL="228600" indent="-228600" algn="l">
              <a:buSzPct val="100000"/>
              <a:buChar char="•"/>
              <a:defRPr b="0" sz="3600"/>
            </a:pPr>
          </a:p>
          <a:p>
            <a:pPr marL="228600" indent="-228600" algn="l">
              <a:buSzPct val="100000"/>
              <a:buChar char="•"/>
              <a:defRPr b="0" sz="3600"/>
            </a:pPr>
            <a:r>
              <a:t>SIEM/Analytics alerts the inconsistency of hardware activities but OS logging silence</a:t>
            </a:r>
          </a:p>
          <a:p>
            <a:pPr marL="228600" indent="-228600" algn="l">
              <a:buSzPct val="100000"/>
              <a:buChar char="•"/>
              <a:defRPr b="0" sz="3600"/>
            </a:pPr>
          </a:p>
          <a:p>
            <a:pPr marL="228600" indent="-228600" algn="l">
              <a:buSzPct val="100000"/>
              <a:buChar char="•"/>
              <a:defRPr b="0" sz="3600"/>
            </a:pPr>
            <a:r>
              <a:t>We then inspect </a:t>
            </a:r>
            <a:r>
              <a:rPr u="sng"/>
              <a:t>users’ activities prior to event. If found to be benign, then it should be a background backdoor process* that disarmed logging</a:t>
            </a:r>
            <a:endParaRPr u="sng"/>
          </a:p>
          <a:p>
            <a:pPr algn="l">
              <a:defRPr b="0" sz="3600"/>
            </a:pPr>
            <a:endParaRPr u="sng"/>
          </a:p>
          <a:p>
            <a:pPr marL="228600" indent="-228600" algn="l">
              <a:buSzPct val="100000"/>
              <a:buChar char="•"/>
              <a:defRPr b="0" sz="3600"/>
            </a:pPr>
            <a:r>
              <a:t>This capability is useful to detect technical insider eg. Snowden^ Problem (NSA contractor-sysadmin)</a:t>
            </a:r>
          </a:p>
        </p:txBody>
      </p:sp>
      <p:sp>
        <p:nvSpPr>
          <p:cNvPr id="197" name="BlackPC vs Invoke-Phantom"/>
          <p:cNvSpPr txBox="1"/>
          <p:nvPr/>
        </p:nvSpPr>
        <p:spPr>
          <a:xfrm>
            <a:off x="563875" y="426274"/>
            <a:ext cx="8618221" cy="82051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800">
                <a:solidFill>
                  <a:schemeClr val="accent4">
                    <a:hueOff val="468000"/>
                    <a:satOff val="-4761"/>
                    <a:lumOff val="10196"/>
                  </a:schemeClr>
                </a:solidFill>
              </a:defRPr>
            </a:lvl1pPr>
          </a:lstStyle>
          <a:p>
            <a:pPr/>
            <a:r>
              <a:t>BlackPC vs Invoke-Phantom</a:t>
            </a:r>
          </a:p>
        </p:txBody>
      </p:sp>
      <p:sp>
        <p:nvSpPr>
          <p:cNvPr id="198" name="* Analyst can simultaneously check for host logs prior to the silence to hunt for Indicators of Compromise"/>
          <p:cNvSpPr txBox="1"/>
          <p:nvPr/>
        </p:nvSpPr>
        <p:spPr>
          <a:xfrm>
            <a:off x="429828" y="8608626"/>
            <a:ext cx="11838280" cy="38707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1800"/>
            </a:lvl1pPr>
          </a:lstStyle>
          <a:p>
            <a:pPr>
              <a:defRPr>
                <a:solidFill>
                  <a:schemeClr val="accent4">
                    <a:hueOff val="468000"/>
                    <a:satOff val="-4761"/>
                    <a:lumOff val="10196"/>
                  </a:schemeClr>
                </a:solidFill>
              </a:defRPr>
            </a:pPr>
            <a:r>
              <a:rPr>
                <a:solidFill>
                  <a:srgbClr val="FFFFFF"/>
                </a:solidFill>
              </a:rPr>
              <a:t>* Analyst can simultaneously check for host logs prior to the silence to hunt for Indicators of Compromise</a:t>
            </a:r>
          </a:p>
        </p:txBody>
      </p:sp>
      <p:sp>
        <p:nvSpPr>
          <p:cNvPr id="199" name="^ Such users have the rights to execute system privilege commands"/>
          <p:cNvSpPr txBox="1"/>
          <p:nvPr/>
        </p:nvSpPr>
        <p:spPr>
          <a:xfrm>
            <a:off x="429828" y="8902592"/>
            <a:ext cx="7765543" cy="38707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1800"/>
            </a:lvl1pPr>
          </a:lstStyle>
          <a:p>
            <a:pPr>
              <a:defRPr>
                <a:solidFill>
                  <a:schemeClr val="accent4">
                    <a:hueOff val="468000"/>
                    <a:satOff val="-4761"/>
                    <a:lumOff val="10196"/>
                  </a:schemeClr>
                </a:solidFill>
              </a:defRPr>
            </a:pPr>
            <a:r>
              <a:rPr>
                <a:solidFill>
                  <a:srgbClr val="FFFFFF"/>
                </a:solidFill>
              </a:rPr>
              <a:t>^ Such users have the rights to execute system privilege commands</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Concrete Evidence…"/>
          <p:cNvSpPr txBox="1"/>
          <p:nvPr>
            <p:ph type="title"/>
          </p:nvPr>
        </p:nvSpPr>
        <p:spPr>
          <a:xfrm>
            <a:off x="610478" y="1748161"/>
            <a:ext cx="11783844" cy="4557018"/>
          </a:xfrm>
          <a:prstGeom prst="rect">
            <a:avLst/>
          </a:prstGeom>
        </p:spPr>
        <p:txBody>
          <a:bodyPr/>
          <a:lstStyle/>
          <a:p>
            <a:pPr defTabSz="338835">
              <a:defRPr sz="4640"/>
            </a:pPr>
          </a:p>
          <a:p>
            <a:pPr defTabSz="338835">
              <a:defRPr sz="5568">
                <a:solidFill>
                  <a:schemeClr val="accent4">
                    <a:hueOff val="468000"/>
                    <a:satOff val="-4761"/>
                    <a:lumOff val="10196"/>
                  </a:schemeClr>
                </a:solidFill>
              </a:defRPr>
            </a:pPr>
            <a:r>
              <a:t>Concrete Evidence</a:t>
            </a:r>
          </a:p>
          <a:p>
            <a:pPr defTabSz="338835">
              <a:defRPr sz="4640"/>
            </a:pPr>
          </a:p>
          <a:p>
            <a:pPr defTabSz="338835">
              <a:defRPr sz="4640"/>
            </a:pPr>
            <a:r>
              <a:t>not circumstantial evidence that can be fabricated &amp;/or erased by advance threat actors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5" name="So far, the scenarios are related to disambiguating credential abuse…"/>
          <p:cNvSpPr txBox="1"/>
          <p:nvPr/>
        </p:nvSpPr>
        <p:spPr>
          <a:xfrm>
            <a:off x="1213187" y="2314908"/>
            <a:ext cx="10968014" cy="477849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0" sz="6000">
                <a:latin typeface="+mn-lt"/>
                <a:ea typeface="+mn-ea"/>
                <a:cs typeface="+mn-cs"/>
                <a:sym typeface="Helvetica Neue Medium"/>
              </a:defRPr>
            </a:pPr>
            <a:r>
              <a:t>So far, the scenarios are related to disambiguating credential abuse</a:t>
            </a:r>
          </a:p>
          <a:p>
            <a:pPr>
              <a:defRPr b="0" sz="6000">
                <a:latin typeface="+mn-lt"/>
                <a:ea typeface="+mn-ea"/>
                <a:cs typeface="+mn-cs"/>
                <a:sym typeface="Helvetica Neue Medium"/>
              </a:defRPr>
            </a:pPr>
          </a:p>
          <a:p>
            <a:pPr>
              <a:defRPr b="0" sz="6000">
                <a:solidFill>
                  <a:schemeClr val="accent4">
                    <a:hueOff val="468000"/>
                    <a:satOff val="-4761"/>
                    <a:lumOff val="10196"/>
                  </a:schemeClr>
                </a:solidFill>
                <a:latin typeface="+mn-lt"/>
                <a:ea typeface="+mn-ea"/>
                <a:cs typeface="+mn-cs"/>
                <a:sym typeface="Helvetica Neue Medium"/>
              </a:defRPr>
            </a:pPr>
            <a:r>
              <a:t>How about Insider Scenarios?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7" name="Using unnamed accounts or someone else’s account"/>
          <p:cNvSpPr txBox="1"/>
          <p:nvPr>
            <p:ph type="title"/>
          </p:nvPr>
        </p:nvSpPr>
        <p:spPr>
          <a:prstGeom prst="rect">
            <a:avLst/>
          </a:prstGeom>
        </p:spPr>
        <p:txBody>
          <a:bodyPr/>
          <a:lstStyle/>
          <a:p>
            <a:pPr defTabSz="484886">
              <a:defRPr sz="6640"/>
            </a:pPr>
            <a:r>
              <a:t>Using </a:t>
            </a:r>
            <a:r>
              <a:rPr>
                <a:solidFill>
                  <a:schemeClr val="accent4">
                    <a:hueOff val="468000"/>
                    <a:satOff val="-4761"/>
                    <a:lumOff val="10196"/>
                  </a:schemeClr>
                </a:solidFill>
              </a:rPr>
              <a:t>unnamed</a:t>
            </a:r>
            <a:r>
              <a:t> accounts or </a:t>
            </a:r>
            <a:r>
              <a:rPr>
                <a:solidFill>
                  <a:schemeClr val="accent4">
                    <a:hueOff val="468000"/>
                    <a:satOff val="-4761"/>
                    <a:lumOff val="10196"/>
                  </a:schemeClr>
                </a:solidFill>
              </a:rPr>
              <a:t>someone</a:t>
            </a:r>
            <a:r>
              <a:t> else’s account</a:t>
            </a:r>
          </a:p>
        </p:txBody>
      </p:sp>
      <p:pic>
        <p:nvPicPr>
          <p:cNvPr id="208" name="pasted-image.tiff" descr="pasted-image.tiff"/>
          <p:cNvPicPr>
            <a:picLocks noChangeAspect="1"/>
          </p:cNvPicPr>
          <p:nvPr/>
        </p:nvPicPr>
        <p:blipFill>
          <a:blip r:embed="rId3">
            <a:extLst/>
          </a:blip>
          <a:stretch>
            <a:fillRect/>
          </a:stretch>
        </p:blipFill>
        <p:spPr>
          <a:xfrm>
            <a:off x="952500" y="2612558"/>
            <a:ext cx="11099800" cy="6474885"/>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2" name="Smile… Login…"/>
          <p:cNvSpPr txBox="1"/>
          <p:nvPr>
            <p:ph type="title"/>
          </p:nvPr>
        </p:nvSpPr>
        <p:spPr>
          <a:xfrm>
            <a:off x="952500" y="-79933"/>
            <a:ext cx="11099800" cy="2159001"/>
          </a:xfrm>
          <a:prstGeom prst="rect">
            <a:avLst/>
          </a:prstGeom>
        </p:spPr>
        <p:txBody>
          <a:bodyPr/>
          <a:lstStyle/>
          <a:p>
            <a:pPr/>
            <a:r>
              <a:rPr>
                <a:solidFill>
                  <a:schemeClr val="accent4">
                    <a:hueOff val="468000"/>
                    <a:satOff val="-4761"/>
                    <a:lumOff val="10196"/>
                  </a:schemeClr>
                </a:solidFill>
              </a:rPr>
              <a:t>Smile</a:t>
            </a:r>
            <a:r>
              <a:t>… Login…</a:t>
            </a:r>
          </a:p>
        </p:txBody>
      </p:sp>
      <p:pic>
        <p:nvPicPr>
          <p:cNvPr id="213" name="pasted-image.tiff" descr="pasted-image.tiff"/>
          <p:cNvPicPr>
            <a:picLocks noChangeAspect="1"/>
          </p:cNvPicPr>
          <p:nvPr/>
        </p:nvPicPr>
        <p:blipFill>
          <a:blip r:embed="rId3">
            <a:alphaModFix amt="57101"/>
            <a:extLst/>
          </a:blip>
          <a:stretch>
            <a:fillRect/>
          </a:stretch>
        </p:blipFill>
        <p:spPr>
          <a:xfrm>
            <a:off x="756580" y="2100264"/>
            <a:ext cx="11491640" cy="7661093"/>
          </a:xfrm>
          <a:prstGeom prst="rect">
            <a:avLst/>
          </a:prstGeom>
          <a:ln w="12700">
            <a:miter lim="400000"/>
          </a:ln>
        </p:spPr>
      </p:pic>
      <p:sp>
        <p:nvSpPr>
          <p:cNvPr id="214" name="Active attempt to block web-cam before login is certainly suspicious…"/>
          <p:cNvSpPr txBox="1"/>
          <p:nvPr/>
        </p:nvSpPr>
        <p:spPr>
          <a:xfrm>
            <a:off x="984561" y="2472668"/>
            <a:ext cx="11313955" cy="5587439"/>
          </a:xfrm>
          <a:prstGeom prst="rect">
            <a:avLst/>
          </a:prstGeom>
          <a:ln w="12700">
            <a:miter lim="400000"/>
          </a:ln>
          <a:effectLst>
            <a:outerShdw sx="100000" sy="100000" kx="0" ky="0" algn="b" rotWithShape="0" blurRad="63500" dist="25400" dir="5400000">
              <a:srgbClr val="000000">
                <a:alpha val="50000"/>
              </a:srgbClr>
            </a:outerShdw>
          </a:effectLst>
          <a:extLst>
            <a:ext uri="{C572A759-6A51-4108-AA02-DFA0A04FC94B}">
              <ma14:wrappingTextBoxFlag xmlns:ma14="http://schemas.microsoft.com/office/mac/drawingml/2011/main" val="1"/>
            </a:ext>
          </a:extLst>
        </p:spPr>
        <p:txBody>
          <a:bodyPr lIns="50800" tIns="50800" rIns="50800" bIns="50800" anchor="ctr">
            <a:spAutoFit/>
          </a:bodyPr>
          <a:lstStyle/>
          <a:p>
            <a:pPr marL="228600" indent="-228600" algn="l">
              <a:buSzPct val="100000"/>
              <a:buChar char="•"/>
              <a:defRPr b="0" sz="3600"/>
            </a:pPr>
            <a:r>
              <a:t>Active attempt to block web-cam before login is certainly suspicious</a:t>
            </a:r>
          </a:p>
          <a:p>
            <a:pPr algn="l">
              <a:defRPr b="0" sz="3600"/>
            </a:pPr>
          </a:p>
          <a:p>
            <a:pPr marL="228600" indent="-228600" algn="l">
              <a:buSzPct val="100000"/>
              <a:buChar char="•"/>
              <a:defRPr b="0" sz="3600"/>
            </a:pPr>
            <a:r>
              <a:t>Work together with authentication solutions to snap user’s face during login phase</a:t>
            </a:r>
          </a:p>
          <a:p>
            <a:pPr algn="l">
              <a:defRPr b="0" sz="3600"/>
            </a:pPr>
          </a:p>
          <a:p>
            <a:pPr marL="228600" indent="-228600" algn="l">
              <a:buSzPct val="100000"/>
              <a:buChar char="•"/>
              <a:defRPr b="0" sz="3600"/>
            </a:pPr>
            <a:r>
              <a:t>Perform </a:t>
            </a:r>
            <a:r>
              <a:rPr b="1">
                <a:solidFill>
                  <a:schemeClr val="accent4">
                    <a:hueOff val="468000"/>
                    <a:satOff val="-4761"/>
                    <a:lumOff val="10196"/>
                  </a:schemeClr>
                </a:solidFill>
              </a:rPr>
              <a:t>active facial-userid matching</a:t>
            </a:r>
            <a:endParaRPr u="sng">
              <a:solidFill>
                <a:schemeClr val="accent4">
                  <a:hueOff val="468000"/>
                  <a:satOff val="-4761"/>
                  <a:lumOff val="10196"/>
                </a:schemeClr>
              </a:solidFill>
            </a:endParaRPr>
          </a:p>
          <a:p>
            <a:pPr algn="l">
              <a:defRPr b="0" sz="3600"/>
            </a:pPr>
            <a:endParaRPr u="sng">
              <a:solidFill>
                <a:schemeClr val="accent4">
                  <a:hueOff val="468000"/>
                  <a:satOff val="-4761"/>
                  <a:lumOff val="10196"/>
                </a:schemeClr>
              </a:solidFill>
            </a:endParaRPr>
          </a:p>
          <a:p>
            <a:pPr marL="228600" indent="-228600" algn="l">
              <a:buSzPct val="100000"/>
              <a:buChar char="•"/>
              <a:defRPr sz="3600"/>
            </a:pPr>
            <a:r>
              <a:rPr>
                <a:solidFill>
                  <a:schemeClr val="accent4">
                    <a:hueOff val="468000"/>
                    <a:satOff val="-4761"/>
                    <a:lumOff val="10196"/>
                  </a:schemeClr>
                </a:solidFill>
              </a:rPr>
              <a:t>Addresses loop-hole of unnamed account or misusing other accounts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8" name="Collaboration Areas"/>
          <p:cNvSpPr txBox="1"/>
          <p:nvPr>
            <p:ph type="title"/>
          </p:nvPr>
        </p:nvSpPr>
        <p:spPr>
          <a:prstGeom prst="rect">
            <a:avLst/>
          </a:prstGeom>
        </p:spPr>
        <p:txBody>
          <a:bodyPr/>
          <a:lstStyle/>
          <a:p>
            <a:pPr/>
            <a:r>
              <a:t>Collaboration Areas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20" name="pasted-image.tiff" descr="pasted-image.tiff"/>
          <p:cNvPicPr>
            <a:picLocks noChangeAspect="1"/>
          </p:cNvPicPr>
          <p:nvPr/>
        </p:nvPicPr>
        <p:blipFill>
          <a:blip r:embed="rId3">
            <a:extLst/>
          </a:blip>
          <a:stretch>
            <a:fillRect/>
          </a:stretch>
        </p:blipFill>
        <p:spPr>
          <a:xfrm>
            <a:off x="0" y="0"/>
            <a:ext cx="13004800" cy="9753600"/>
          </a:xfrm>
          <a:prstGeom prst="rect">
            <a:avLst/>
          </a:prstGeom>
          <a:ln w="12700">
            <a:miter lim="400000"/>
          </a:ln>
        </p:spPr>
      </p:pic>
      <p:sp>
        <p:nvSpPr>
          <p:cNvPr id="221" name="INTERNET Zone"/>
          <p:cNvSpPr/>
          <p:nvPr/>
        </p:nvSpPr>
        <p:spPr>
          <a:xfrm>
            <a:off x="637740" y="1234860"/>
            <a:ext cx="5354149" cy="2932765"/>
          </a:xfrm>
          <a:prstGeom prst="rect">
            <a:avLst/>
          </a:prstGeom>
          <a:solidFill>
            <a:schemeClr val="accent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0" sz="4800">
                <a:latin typeface="+mn-lt"/>
                <a:ea typeface="+mn-ea"/>
                <a:cs typeface="+mn-cs"/>
                <a:sym typeface="Helvetica Neue Medium"/>
              </a:defRPr>
            </a:lvl1pPr>
          </a:lstStyle>
          <a:p>
            <a:pPr/>
            <a:r>
              <a:t>INTERNET Zone</a:t>
            </a:r>
          </a:p>
        </p:txBody>
      </p:sp>
      <p:sp>
        <p:nvSpPr>
          <p:cNvPr id="222" name="INTRANET Zone"/>
          <p:cNvSpPr/>
          <p:nvPr/>
        </p:nvSpPr>
        <p:spPr>
          <a:xfrm>
            <a:off x="7012911" y="1234860"/>
            <a:ext cx="5354149" cy="2932765"/>
          </a:xfrm>
          <a:prstGeom prst="rect">
            <a:avLst/>
          </a:prstGeom>
          <a:solidFill>
            <a:schemeClr val="accent1">
              <a:lumOff val="1352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0" sz="4800">
                <a:latin typeface="+mn-lt"/>
                <a:ea typeface="+mn-ea"/>
                <a:cs typeface="+mn-cs"/>
                <a:sym typeface="Helvetica Neue Medium"/>
              </a:defRPr>
            </a:lvl1pPr>
          </a:lstStyle>
          <a:p>
            <a:pPr/>
            <a:r>
              <a:t>INTRANET Zone</a:t>
            </a:r>
          </a:p>
        </p:txBody>
      </p:sp>
      <p:sp>
        <p:nvSpPr>
          <p:cNvPr id="223" name="DECEPTION Zone (honeynet)"/>
          <p:cNvSpPr/>
          <p:nvPr/>
        </p:nvSpPr>
        <p:spPr>
          <a:xfrm>
            <a:off x="637740" y="5585975"/>
            <a:ext cx="5354149" cy="2932765"/>
          </a:xfrm>
          <a:prstGeom prst="rect">
            <a:avLst/>
          </a:prstGeom>
          <a:solidFill>
            <a:schemeClr val="accent4"/>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b="0" sz="4800">
                <a:latin typeface="+mn-lt"/>
                <a:ea typeface="+mn-ea"/>
                <a:cs typeface="+mn-cs"/>
                <a:sym typeface="Helvetica Neue Medium"/>
              </a:defRPr>
            </a:pPr>
          </a:p>
          <a:p>
            <a:pPr>
              <a:defRPr b="0" sz="4800">
                <a:latin typeface="+mn-lt"/>
                <a:ea typeface="+mn-ea"/>
                <a:cs typeface="+mn-cs"/>
                <a:sym typeface="Helvetica Neue Medium"/>
              </a:defRPr>
            </a:pPr>
            <a:r>
              <a:t>DECEPTION Zone</a:t>
            </a:r>
            <a:br/>
            <a:r>
              <a:t>(honeynet)</a:t>
            </a:r>
          </a:p>
        </p:txBody>
      </p:sp>
      <p:sp>
        <p:nvSpPr>
          <p:cNvPr id="224" name="Line"/>
          <p:cNvSpPr/>
          <p:nvPr/>
        </p:nvSpPr>
        <p:spPr>
          <a:xfrm>
            <a:off x="5917736" y="3405901"/>
            <a:ext cx="1211629" cy="1"/>
          </a:xfrm>
          <a:prstGeom prst="line">
            <a:avLst/>
          </a:prstGeom>
          <a:ln w="165100">
            <a:solidFill>
              <a:srgbClr val="FFFFFF"/>
            </a:solidFill>
            <a:miter lim="400000"/>
            <a:tailEnd type="triangle"/>
          </a:ln>
        </p:spPr>
        <p:txBody>
          <a:bodyPr lIns="50800" tIns="50800" rIns="50800" bIns="50800" anchor="ctr"/>
          <a:lstStyle/>
          <a:p>
            <a:pPr>
              <a:defRPr b="0" sz="2200">
                <a:latin typeface="+mn-lt"/>
                <a:ea typeface="+mn-ea"/>
                <a:cs typeface="+mn-cs"/>
                <a:sym typeface="Helvetica Neue Medium"/>
              </a:defRPr>
            </a:pPr>
          </a:p>
        </p:txBody>
      </p:sp>
      <p:sp>
        <p:nvSpPr>
          <p:cNvPr id="225" name="File sanitisation"/>
          <p:cNvSpPr/>
          <p:nvPr/>
        </p:nvSpPr>
        <p:spPr>
          <a:xfrm>
            <a:off x="3489778" y="3078804"/>
            <a:ext cx="2498254" cy="831994"/>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0" sz="2200">
                <a:latin typeface="+mn-lt"/>
                <a:ea typeface="+mn-ea"/>
                <a:cs typeface="+mn-cs"/>
                <a:sym typeface="Helvetica Neue Medium"/>
              </a:defRPr>
            </a:lvl1pPr>
          </a:lstStyle>
          <a:p>
            <a:pPr/>
            <a:r>
              <a:t>File sanitisation</a:t>
            </a:r>
          </a:p>
        </p:txBody>
      </p:sp>
      <p:sp>
        <p:nvSpPr>
          <p:cNvPr id="226" name="Line"/>
          <p:cNvSpPr/>
          <p:nvPr/>
        </p:nvSpPr>
        <p:spPr>
          <a:xfrm flipV="1">
            <a:off x="3314814" y="4005479"/>
            <a:ext cx="1" cy="1888821"/>
          </a:xfrm>
          <a:prstGeom prst="line">
            <a:avLst/>
          </a:prstGeom>
          <a:ln w="165100">
            <a:solidFill>
              <a:srgbClr val="FFFFFF"/>
            </a:solidFill>
            <a:miter lim="400000"/>
            <a:headEnd type="triangle"/>
            <a:tailEnd type="triangle"/>
          </a:ln>
        </p:spPr>
        <p:txBody>
          <a:bodyPr lIns="50800" tIns="50800" rIns="50800" bIns="50800" anchor="ctr"/>
          <a:lstStyle/>
          <a:p>
            <a:pPr>
              <a:defRPr b="0" sz="2200">
                <a:latin typeface="+mn-lt"/>
                <a:ea typeface="+mn-ea"/>
                <a:cs typeface="+mn-cs"/>
                <a:sym typeface="Helvetica Neue Medium"/>
              </a:defRPr>
            </a:pPr>
          </a:p>
        </p:txBody>
      </p:sp>
      <p:pic>
        <p:nvPicPr>
          <p:cNvPr id="227" name="pasted-image.tiff" descr="pasted-image.tiff"/>
          <p:cNvPicPr>
            <a:picLocks noChangeAspect="1"/>
          </p:cNvPicPr>
          <p:nvPr/>
        </p:nvPicPr>
        <p:blipFill>
          <a:blip r:embed="rId4">
            <a:extLst/>
          </a:blip>
          <a:stretch>
            <a:fillRect/>
          </a:stretch>
        </p:blipFill>
        <p:spPr>
          <a:xfrm>
            <a:off x="4382579" y="5626942"/>
            <a:ext cx="1454363" cy="1380725"/>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1" name="Other Security Products"/>
          <p:cNvSpPr txBox="1"/>
          <p:nvPr>
            <p:ph type="title"/>
          </p:nvPr>
        </p:nvSpPr>
        <p:spPr>
          <a:prstGeom prst="rect">
            <a:avLst/>
          </a:prstGeom>
        </p:spPr>
        <p:txBody>
          <a:bodyPr/>
          <a:lstStyle>
            <a:lvl1pPr defTabSz="566674">
              <a:defRPr sz="7760"/>
            </a:lvl1pPr>
          </a:lstStyle>
          <a:p>
            <a:pPr/>
            <a:r>
              <a:t>Other Security Products</a:t>
            </a:r>
          </a:p>
        </p:txBody>
      </p:sp>
      <p:sp>
        <p:nvSpPr>
          <p:cNvPr id="232" name="Endpoint Threat Detection Response…"/>
          <p:cNvSpPr txBox="1"/>
          <p:nvPr>
            <p:ph type="body" idx="1"/>
          </p:nvPr>
        </p:nvSpPr>
        <p:spPr>
          <a:prstGeom prst="rect">
            <a:avLst/>
          </a:prstGeom>
        </p:spPr>
        <p:txBody>
          <a:bodyPr/>
          <a:lstStyle/>
          <a:p>
            <a:pPr/>
            <a:r>
              <a:t>Endpoint Threat Detection Response</a:t>
            </a:r>
          </a:p>
          <a:p>
            <a:pPr/>
            <a:r>
              <a:t>User Entity Behavioural Analytics</a:t>
            </a:r>
          </a:p>
          <a:p>
            <a:pPr/>
            <a:r>
              <a:t>Biometrics &amp; Behavioural Authentications</a:t>
            </a:r>
          </a:p>
          <a:p>
            <a:pPr/>
            <a:r>
              <a:t>Privilege User Management &amp; Monitoring</a:t>
            </a:r>
          </a:p>
          <a:p>
            <a:pPr/>
            <a:r>
              <a:t>Isolation Platform with anti-email-phishing controls eg. Menlo Security</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6" name="Q &amp; As"/>
          <p:cNvSpPr txBox="1"/>
          <p:nvPr>
            <p:ph type="title"/>
          </p:nvPr>
        </p:nvSpPr>
        <p:spPr>
          <a:prstGeom prst="rect">
            <a:avLst/>
          </a:prstGeom>
        </p:spPr>
        <p:txBody>
          <a:bodyPr/>
          <a:lstStyle/>
          <a:p>
            <a:pPr/>
            <a:r>
              <a:t>Q &amp; As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22" name="pasted-image.tiff" descr="pasted-image.tiff"/>
          <p:cNvPicPr>
            <a:picLocks noChangeAspect="1"/>
          </p:cNvPicPr>
          <p:nvPr/>
        </p:nvPicPr>
        <p:blipFill>
          <a:blip r:embed="rId3">
            <a:extLst/>
          </a:blip>
          <a:stretch>
            <a:fillRect/>
          </a:stretch>
        </p:blipFill>
        <p:spPr>
          <a:xfrm>
            <a:off x="0" y="0"/>
            <a:ext cx="13004800" cy="9753600"/>
          </a:xfrm>
          <a:prstGeom prst="rect">
            <a:avLst/>
          </a:prstGeom>
          <a:ln w="12700">
            <a:miter lim="400000"/>
          </a:ln>
        </p:spPr>
      </p:pic>
      <p:sp>
        <p:nvSpPr>
          <p:cNvPr id="123" name="Text"/>
          <p:cNvSpPr txBox="1"/>
          <p:nvPr/>
        </p:nvSpPr>
        <p:spPr>
          <a:xfrm>
            <a:off x="648715" y="417170"/>
            <a:ext cx="11933737" cy="4144060"/>
          </a:xfrm>
          <a:prstGeom prst="rect">
            <a:avLst/>
          </a:prstGeom>
          <a:solidFill>
            <a:srgbClr val="000000">
              <a:alpha val="70156"/>
            </a:srgbClr>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p>
          <a:p>
            <a:pPr/>
          </a:p>
          <a:p>
            <a:pPr/>
          </a:p>
          <a:p>
            <a:pPr/>
          </a:p>
          <a:p>
            <a:pPr/>
          </a:p>
          <a:p>
            <a:pPr/>
          </a:p>
          <a:p>
            <a:pPr/>
          </a:p>
          <a:p>
            <a:pPr/>
          </a:p>
          <a:p>
            <a:pPr/>
          </a:p>
          <a:p>
            <a:pPr/>
          </a:p>
          <a:p>
            <a:pPr/>
            <a:r>
              <a:t>  </a:t>
            </a:r>
          </a:p>
        </p:txBody>
      </p:sp>
      <p:sp>
        <p:nvSpPr>
          <p:cNvPr id="124" name="High security boot process…"/>
          <p:cNvSpPr txBox="1"/>
          <p:nvPr/>
        </p:nvSpPr>
        <p:spPr>
          <a:xfrm>
            <a:off x="1069593" y="653016"/>
            <a:ext cx="11245293" cy="346916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228600" indent="-228600" algn="l">
              <a:lnSpc>
                <a:spcPct val="170000"/>
              </a:lnSpc>
              <a:buSzPct val="100000"/>
              <a:buChar char="•"/>
              <a:defRPr sz="3600"/>
            </a:pPr>
            <a:r>
              <a:t>High security boot process</a:t>
            </a:r>
          </a:p>
          <a:p>
            <a:pPr marL="228600" indent="-228600" algn="l">
              <a:lnSpc>
                <a:spcPct val="170000"/>
              </a:lnSpc>
              <a:buSzPct val="100000"/>
              <a:buChar char="•"/>
              <a:defRPr sz="3600"/>
            </a:pPr>
            <a:r>
              <a:t>Multiple isolated workspaces: </a:t>
            </a:r>
            <a:r>
              <a:rPr>
                <a:solidFill>
                  <a:schemeClr val="accent5">
                    <a:hueOff val="89162"/>
                    <a:satOff val="9554"/>
                    <a:lumOff val="16296"/>
                  </a:schemeClr>
                </a:solidFill>
              </a:rPr>
              <a:t>Internet</a:t>
            </a:r>
            <a:r>
              <a:t> vs </a:t>
            </a:r>
            <a:r>
              <a:rPr>
                <a:solidFill>
                  <a:schemeClr val="accent1">
                    <a:lumOff val="13529"/>
                  </a:schemeClr>
                </a:solidFill>
              </a:rPr>
              <a:t>Intranet</a:t>
            </a:r>
            <a:endParaRPr>
              <a:solidFill>
                <a:schemeClr val="accent1">
                  <a:lumOff val="13529"/>
                </a:schemeClr>
              </a:solidFill>
            </a:endParaRPr>
          </a:p>
          <a:p>
            <a:pPr marL="228600" indent="-228600" algn="l">
              <a:lnSpc>
                <a:spcPct val="170000"/>
              </a:lnSpc>
              <a:buSzPct val="100000"/>
              <a:buChar char="•"/>
              <a:defRPr sz="3600"/>
            </a:pPr>
            <a:r>
              <a:t>Convenient &amp; safe content consumption</a:t>
            </a:r>
          </a:p>
          <a:p>
            <a:pPr marL="228600" indent="-228600" algn="l">
              <a:lnSpc>
                <a:spcPct val="170000"/>
              </a:lnSpc>
              <a:buSzPct val="100000"/>
              <a:buChar char="•"/>
              <a:defRPr sz="3600"/>
            </a:pPr>
            <a:r>
              <a:t>Tampered proof hardware monitoring</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8" name="Why not buy 2 separate fleets?"/>
          <p:cNvSpPr txBox="1"/>
          <p:nvPr>
            <p:ph type="title"/>
          </p:nvPr>
        </p:nvSpPr>
        <p:spPr>
          <a:prstGeom prst="rect">
            <a:avLst/>
          </a:prstGeom>
        </p:spPr>
        <p:txBody>
          <a:bodyPr/>
          <a:lstStyle>
            <a:lvl1pPr defTabSz="484886">
              <a:defRPr sz="6640"/>
            </a:lvl1pPr>
          </a:lstStyle>
          <a:p>
            <a:pPr/>
            <a:r>
              <a:t>Why not buy 2 separate fleets?</a:t>
            </a:r>
          </a:p>
        </p:txBody>
      </p:sp>
      <p:sp>
        <p:nvSpPr>
          <p:cNvPr id="239" name="More IT &amp; security monitoring cost-effort.…"/>
          <p:cNvSpPr txBox="1"/>
          <p:nvPr>
            <p:ph type="body" idx="1"/>
          </p:nvPr>
        </p:nvSpPr>
        <p:spPr>
          <a:prstGeom prst="rect">
            <a:avLst/>
          </a:prstGeom>
        </p:spPr>
        <p:txBody>
          <a:bodyPr/>
          <a:lstStyle/>
          <a:p>
            <a:pPr marL="422275" indent="-422275" defTabSz="554990">
              <a:spcBef>
                <a:spcPts val="3900"/>
              </a:spcBef>
              <a:defRPr sz="3040"/>
            </a:pPr>
            <a:r>
              <a:t>More IT &amp; security monitoring cost-effort. </a:t>
            </a:r>
          </a:p>
          <a:p>
            <a:pPr marL="422275" indent="-422275" defTabSz="554990">
              <a:spcBef>
                <a:spcPts val="3900"/>
              </a:spcBef>
              <a:defRPr sz="3040"/>
            </a:pPr>
            <a:r>
              <a:t>If Internet zone fleet has relaxed configuration/flexibility, what’s stopping users from creating &amp; leaking sensitive contents? As if securing intranet is not enough…</a:t>
            </a:r>
          </a:p>
          <a:p>
            <a:pPr marL="422275" indent="-422275" defTabSz="554990">
              <a:spcBef>
                <a:spcPts val="3900"/>
              </a:spcBef>
              <a:defRPr sz="3040"/>
            </a:pPr>
            <a:r>
              <a:t>Incur more USB storage sticks (see allegedly CIA Cruel Kangaroo toolkit). Whitelisted drive plugs into Internet station then to Intranet machine, just like the flow diagram earlier.</a:t>
            </a:r>
          </a:p>
          <a:p>
            <a:pPr marL="422275" indent="-422275" defTabSz="554990">
              <a:spcBef>
                <a:spcPts val="3900"/>
              </a:spcBef>
              <a:defRPr sz="3040"/>
            </a:pPr>
            <a:r>
              <a:t>It may look cheap on the surface, but there are hidden costs &amp; management issues to deal with</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3" name="Why not just surf the internet within a VM?"/>
          <p:cNvSpPr txBox="1"/>
          <p:nvPr>
            <p:ph type="title"/>
          </p:nvPr>
        </p:nvSpPr>
        <p:spPr>
          <a:prstGeom prst="rect">
            <a:avLst/>
          </a:prstGeom>
        </p:spPr>
        <p:txBody>
          <a:bodyPr/>
          <a:lstStyle>
            <a:lvl1pPr defTabSz="484886">
              <a:defRPr sz="6640"/>
            </a:lvl1pPr>
          </a:lstStyle>
          <a:p>
            <a:pPr/>
            <a:r>
              <a:t>Why not just surf the internet within a VM?</a:t>
            </a:r>
          </a:p>
        </p:txBody>
      </p:sp>
      <p:sp>
        <p:nvSpPr>
          <p:cNvPr id="244" name="VirtualBox, VMware &amp; the likes are type-2 hypervisors. Type-2 hypervisors are being well-studied for vulnerabilities.…"/>
          <p:cNvSpPr txBox="1"/>
          <p:nvPr>
            <p:ph type="body" idx="1"/>
          </p:nvPr>
        </p:nvSpPr>
        <p:spPr>
          <a:prstGeom prst="rect">
            <a:avLst/>
          </a:prstGeom>
        </p:spPr>
        <p:txBody>
          <a:bodyPr/>
          <a:lstStyle/>
          <a:p>
            <a:pPr/>
            <a:r>
              <a:t>VirtualBox, VMware &amp; the likes are type-2 hypervisors. Type-2 hypervisors are being well-studied for vulnerabilities. </a:t>
            </a:r>
          </a:p>
          <a:p>
            <a:pPr/>
            <a:r>
              <a:t>Host OS tend to have direct Internet access, so if malware gets in via non-browser means (MiTM deliver, USB…), remote-control/take-over can still happen.</a:t>
            </a:r>
          </a:p>
          <a:p>
            <a:pPr/>
            <a:r>
              <a:t>No data flow control to mitigate Insider threats/abuse-cases.</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8" name="Why not “Isolation Platforms”?"/>
          <p:cNvSpPr txBox="1"/>
          <p:nvPr>
            <p:ph type="title"/>
          </p:nvPr>
        </p:nvSpPr>
        <p:spPr>
          <a:prstGeom prst="rect">
            <a:avLst/>
          </a:prstGeom>
        </p:spPr>
        <p:txBody>
          <a:bodyPr/>
          <a:lstStyle>
            <a:lvl1pPr defTabSz="484886">
              <a:defRPr sz="6640"/>
            </a:lvl1pPr>
          </a:lstStyle>
          <a:p>
            <a:pPr/>
            <a:r>
              <a:t>Why not “Isolation Platforms”?</a:t>
            </a:r>
          </a:p>
        </p:txBody>
      </p:sp>
      <p:sp>
        <p:nvSpPr>
          <p:cNvPr id="249" name="Once Host OS direct Internet access (eg. laptop that needs hotel wifi), so if malware gets in via non-browser means (eg. MiTM delivery, USB…), remote control/take-over can still happen.…"/>
          <p:cNvSpPr txBox="1"/>
          <p:nvPr>
            <p:ph type="body" idx="1"/>
          </p:nvPr>
        </p:nvSpPr>
        <p:spPr>
          <a:prstGeom prst="rect">
            <a:avLst/>
          </a:prstGeom>
        </p:spPr>
        <p:txBody>
          <a:bodyPr/>
          <a:lstStyle/>
          <a:p>
            <a:pPr marL="440055" indent="-440055" defTabSz="578358">
              <a:spcBef>
                <a:spcPts val="4100"/>
              </a:spcBef>
              <a:defRPr sz="3168"/>
            </a:pPr>
            <a:r>
              <a:t>Once Host OS direct Internet access (eg. laptop that needs hotel wifi), so if malware gets in via non-browser means (eg. MiTM delivery, USB…), remote control/take-over can still happen.</a:t>
            </a:r>
          </a:p>
          <a:p>
            <a:pPr marL="440055" indent="-440055" defTabSz="578358">
              <a:spcBef>
                <a:spcPts val="4100"/>
              </a:spcBef>
              <a:defRPr sz="3168"/>
            </a:pPr>
            <a:r>
              <a:t>Once malware gets in, it is trivial to add an proxy bypass setting to defeat such controls for more “relaxed” environment. </a:t>
            </a:r>
            <a:r>
              <a:rPr i="1" u="sng"/>
              <a:t>Put it another way, more complex configuration &amp; maintenance to truly harden the endpoints.</a:t>
            </a:r>
          </a:p>
          <a:p>
            <a:pPr marL="440055" indent="-440055" defTabSz="578358">
              <a:spcBef>
                <a:spcPts val="4100"/>
              </a:spcBef>
              <a:defRPr sz="3168"/>
            </a:pPr>
            <a:r>
              <a:t>That being said, Isolation Platforms like Menlo-Security have good anti-email-phishing controls.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28" name="pasted-image.tiff" descr="pasted-image.tiff"/>
          <p:cNvPicPr>
            <a:picLocks noChangeAspect="1"/>
          </p:cNvPicPr>
          <p:nvPr/>
        </p:nvPicPr>
        <p:blipFill>
          <a:blip r:embed="rId3">
            <a:extLst/>
          </a:blip>
          <a:stretch>
            <a:fillRect/>
          </a:stretch>
        </p:blipFill>
        <p:spPr>
          <a:xfrm>
            <a:off x="0" y="0"/>
            <a:ext cx="13004800" cy="9753600"/>
          </a:xfrm>
          <a:prstGeom prst="rect">
            <a:avLst/>
          </a:prstGeom>
          <a:ln w="12700">
            <a:miter lim="400000"/>
          </a:ln>
        </p:spPr>
      </p:pic>
      <p:sp>
        <p:nvSpPr>
          <p:cNvPr id="129" name="Text"/>
          <p:cNvSpPr txBox="1"/>
          <p:nvPr/>
        </p:nvSpPr>
        <p:spPr>
          <a:xfrm>
            <a:off x="648715" y="64290"/>
            <a:ext cx="11933737" cy="4144060"/>
          </a:xfrm>
          <a:prstGeom prst="rect">
            <a:avLst/>
          </a:prstGeom>
          <a:solidFill>
            <a:srgbClr val="000000">
              <a:alpha val="70156"/>
            </a:srgbClr>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p>
          <a:p>
            <a:pPr/>
          </a:p>
          <a:p>
            <a:pPr/>
          </a:p>
          <a:p>
            <a:pPr/>
          </a:p>
          <a:p>
            <a:pPr/>
          </a:p>
          <a:p>
            <a:pPr/>
          </a:p>
          <a:p>
            <a:pPr/>
          </a:p>
          <a:p>
            <a:pPr/>
          </a:p>
          <a:p>
            <a:pPr/>
          </a:p>
          <a:p>
            <a:pPr/>
          </a:p>
          <a:p>
            <a:pPr/>
            <a:r>
              <a:t>  </a:t>
            </a:r>
          </a:p>
        </p:txBody>
      </p:sp>
      <p:sp>
        <p:nvSpPr>
          <p:cNvPr id="130" name="Internet VM…"/>
          <p:cNvSpPr txBox="1"/>
          <p:nvPr/>
        </p:nvSpPr>
        <p:spPr>
          <a:xfrm>
            <a:off x="660253" y="257790"/>
            <a:ext cx="10680193" cy="346916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lnSpc>
                <a:spcPct val="170000"/>
              </a:lnSpc>
              <a:defRPr sz="3600"/>
            </a:pPr>
            <a:r>
              <a:rPr>
                <a:solidFill>
                  <a:schemeClr val="accent5">
                    <a:hueOff val="89162"/>
                    <a:satOff val="9554"/>
                    <a:lumOff val="16296"/>
                  </a:schemeClr>
                </a:solidFill>
              </a:rPr>
              <a:t>Internet VM</a:t>
            </a:r>
            <a:endParaRPr>
              <a:solidFill>
                <a:schemeClr val="accent1">
                  <a:lumOff val="13529"/>
                </a:schemeClr>
              </a:solidFill>
            </a:endParaRPr>
          </a:p>
          <a:p>
            <a:pPr marL="228600" indent="-228600" algn="l">
              <a:lnSpc>
                <a:spcPct val="170000"/>
              </a:lnSpc>
              <a:buSzPct val="100000"/>
              <a:buChar char="•"/>
              <a:defRPr sz="3600"/>
            </a:pPr>
            <a:r>
              <a:t>Makes conventional </a:t>
            </a:r>
            <a:r>
              <a:rPr>
                <a:solidFill>
                  <a:schemeClr val="accent4">
                    <a:hueOff val="468000"/>
                    <a:satOff val="-4761"/>
                    <a:lumOff val="10196"/>
                  </a:schemeClr>
                </a:solidFill>
              </a:rPr>
              <a:t>trojans/malware irrelevant</a:t>
            </a:r>
          </a:p>
          <a:p>
            <a:pPr marL="228600" indent="-228600" algn="l">
              <a:lnSpc>
                <a:spcPct val="170000"/>
              </a:lnSpc>
              <a:buSzPct val="100000"/>
              <a:buChar char="•"/>
              <a:defRPr sz="3600"/>
            </a:pPr>
            <a:r>
              <a:rPr>
                <a:solidFill>
                  <a:schemeClr val="accent4">
                    <a:hueOff val="468000"/>
                    <a:satOff val="-4761"/>
                    <a:lumOff val="10196"/>
                  </a:schemeClr>
                </a:solidFill>
              </a:rPr>
              <a:t>Revert to clean state</a:t>
            </a:r>
            <a:r>
              <a:t> with a reboot</a:t>
            </a:r>
          </a:p>
          <a:p>
            <a:pPr marL="228600" indent="-228600" algn="l">
              <a:lnSpc>
                <a:spcPct val="170000"/>
              </a:lnSpc>
              <a:buSzPct val="100000"/>
              <a:buChar char="•"/>
              <a:defRPr sz="3600"/>
            </a:pPr>
            <a:r>
              <a:rPr>
                <a:solidFill>
                  <a:schemeClr val="accent4">
                    <a:hueOff val="468000"/>
                    <a:satOff val="-4761"/>
                    <a:lumOff val="10196"/>
                  </a:schemeClr>
                </a:solidFill>
              </a:rPr>
              <a:t>Gets URL links</a:t>
            </a:r>
            <a:r>
              <a:t> </a:t>
            </a:r>
            <a:r>
              <a:rPr>
                <a:solidFill>
                  <a:schemeClr val="accent4">
                    <a:hueOff val="468000"/>
                    <a:satOff val="-4761"/>
                    <a:lumOff val="10196"/>
                  </a:schemeClr>
                </a:solidFill>
              </a:rPr>
              <a:t>safely </a:t>
            </a:r>
            <a:r>
              <a:t>from Intranet VM</a:t>
            </a:r>
          </a:p>
        </p:txBody>
      </p:sp>
      <p:sp>
        <p:nvSpPr>
          <p:cNvPr id="131" name="Text"/>
          <p:cNvSpPr txBox="1"/>
          <p:nvPr/>
        </p:nvSpPr>
        <p:spPr>
          <a:xfrm>
            <a:off x="648715" y="5385682"/>
            <a:ext cx="11933737" cy="4144060"/>
          </a:xfrm>
          <a:prstGeom prst="rect">
            <a:avLst/>
          </a:prstGeom>
          <a:solidFill>
            <a:srgbClr val="000000">
              <a:alpha val="70156"/>
            </a:srgbClr>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p>
          <a:p>
            <a:pPr/>
          </a:p>
          <a:p>
            <a:pPr/>
          </a:p>
          <a:p>
            <a:pPr/>
          </a:p>
          <a:p>
            <a:pPr/>
          </a:p>
          <a:p>
            <a:pPr/>
          </a:p>
          <a:p>
            <a:pPr/>
          </a:p>
          <a:p>
            <a:pPr/>
          </a:p>
          <a:p>
            <a:pPr/>
          </a:p>
          <a:p>
            <a:pPr/>
          </a:p>
          <a:p>
            <a:pPr/>
            <a:r>
              <a:t>  </a:t>
            </a:r>
          </a:p>
        </p:txBody>
      </p:sp>
      <p:sp>
        <p:nvSpPr>
          <p:cNvPr id="132" name="Intranet VM…"/>
          <p:cNvSpPr txBox="1"/>
          <p:nvPr/>
        </p:nvSpPr>
        <p:spPr>
          <a:xfrm>
            <a:off x="621208" y="5813343"/>
            <a:ext cx="11762385" cy="32887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spcBef>
                <a:spcPts val="1600"/>
              </a:spcBef>
              <a:defRPr sz="3600"/>
            </a:pPr>
            <a:r>
              <a:rPr>
                <a:solidFill>
                  <a:schemeClr val="accent1">
                    <a:lumOff val="13529"/>
                  </a:schemeClr>
                </a:solidFill>
              </a:rPr>
              <a:t>Intranet VM</a:t>
            </a:r>
            <a:endParaRPr>
              <a:solidFill>
                <a:schemeClr val="accent1">
                  <a:lumOff val="13529"/>
                </a:schemeClr>
              </a:solidFill>
            </a:endParaRPr>
          </a:p>
          <a:p>
            <a:pPr marL="228600" indent="-228600" algn="l">
              <a:spcBef>
                <a:spcPts val="1600"/>
              </a:spcBef>
              <a:buSzPct val="100000"/>
              <a:buChar char="•"/>
              <a:defRPr sz="3600"/>
            </a:pPr>
            <a:r>
              <a:rPr>
                <a:solidFill>
                  <a:schemeClr val="accent4">
                    <a:hueOff val="468000"/>
                    <a:satOff val="-4761"/>
                    <a:lumOff val="10196"/>
                  </a:schemeClr>
                </a:solidFill>
              </a:rPr>
              <a:t>Gets screen-shot &amp; text buffers safely</a:t>
            </a:r>
            <a:r>
              <a:t> from Internet VM</a:t>
            </a:r>
          </a:p>
          <a:p>
            <a:pPr marL="228600" indent="-228600" algn="l">
              <a:spcBef>
                <a:spcPts val="1600"/>
              </a:spcBef>
              <a:buSzPct val="100000"/>
              <a:buChar char="•"/>
              <a:defRPr sz="3600"/>
            </a:pPr>
            <a:r>
              <a:rPr>
                <a:solidFill>
                  <a:schemeClr val="accent4">
                    <a:hueOff val="468000"/>
                    <a:satOff val="-4761"/>
                    <a:lumOff val="10196"/>
                  </a:schemeClr>
                </a:solidFill>
              </a:rPr>
              <a:t>Tamper proof hardware monitoring</a:t>
            </a:r>
            <a:r>
              <a:t> of Insider Threats</a:t>
            </a:r>
          </a:p>
        </p:txBody>
      </p:sp>
      <p:sp>
        <p:nvSpPr>
          <p:cNvPr id="133" name="Secured hypervisor, virtual-BIOS &amp; hardware security provides isolation"/>
          <p:cNvSpPr/>
          <p:nvPr/>
        </p:nvSpPr>
        <p:spPr>
          <a:xfrm>
            <a:off x="-65908" y="4177003"/>
            <a:ext cx="13136616" cy="1270001"/>
          </a:xfrm>
          <a:prstGeom prst="rect">
            <a:avLst/>
          </a:prstGeom>
          <a:solidFill>
            <a:schemeClr val="accent1">
              <a:lumOff val="1352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0" sz="3000">
                <a:latin typeface="+mn-lt"/>
                <a:ea typeface="+mn-ea"/>
                <a:cs typeface="+mn-cs"/>
                <a:sym typeface="Helvetica Neue Medium"/>
              </a:defRPr>
            </a:lvl1pPr>
          </a:lstStyle>
          <a:p>
            <a:pPr/>
            <a:r>
              <a:t>Secured hypervisor, virtual-BIOS &amp; hardware security provides isolation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To answer if it is Insider Threat, we need to be sure that the credentials were not abuse by external actors…"/>
          <p:cNvSpPr txBox="1"/>
          <p:nvPr>
            <p:ph type="title"/>
          </p:nvPr>
        </p:nvSpPr>
        <p:spPr>
          <a:xfrm>
            <a:off x="697853" y="90714"/>
            <a:ext cx="11609094" cy="3302001"/>
          </a:xfrm>
          <a:prstGeom prst="rect">
            <a:avLst/>
          </a:prstGeom>
        </p:spPr>
        <p:txBody>
          <a:bodyPr/>
          <a:lstStyle/>
          <a:p>
            <a:pPr algn="l" defTabSz="391414">
              <a:defRPr sz="5360"/>
            </a:pPr>
            <a:r>
              <a:t>To answer if it is Insider Threat, </a:t>
            </a:r>
            <a:r>
              <a:rPr>
                <a:solidFill>
                  <a:schemeClr val="accent4">
                    <a:hueOff val="468000"/>
                    <a:satOff val="-4761"/>
                    <a:lumOff val="10196"/>
                  </a:schemeClr>
                </a:solidFill>
              </a:rPr>
              <a:t>we need to </a:t>
            </a:r>
            <a:r>
              <a:rPr b="1" u="sng">
                <a:solidFill>
                  <a:schemeClr val="accent4">
                    <a:hueOff val="468000"/>
                    <a:satOff val="-4761"/>
                    <a:lumOff val="10196"/>
                  </a:schemeClr>
                </a:solidFill>
                <a:latin typeface="Helvetica Neue"/>
                <a:ea typeface="Helvetica Neue"/>
                <a:cs typeface="Helvetica Neue"/>
                <a:sym typeface="Helvetica Neue"/>
              </a:rPr>
              <a:t>be sure</a:t>
            </a:r>
            <a:r>
              <a:rPr>
                <a:solidFill>
                  <a:schemeClr val="accent4">
                    <a:hueOff val="468000"/>
                    <a:satOff val="-4761"/>
                    <a:lumOff val="10196"/>
                  </a:schemeClr>
                </a:solidFill>
              </a:rPr>
              <a:t> that the credentials were not abuse by external actors</a:t>
            </a:r>
            <a:r>
              <a:t>…</a:t>
            </a:r>
          </a:p>
        </p:txBody>
      </p:sp>
      <p:pic>
        <p:nvPicPr>
          <p:cNvPr id="138" name="Screenshot 2017-07-31 18.02.39.png" descr="Screenshot 2017-07-31 18.02.39.png"/>
          <p:cNvPicPr>
            <a:picLocks noChangeAspect="1"/>
          </p:cNvPicPr>
          <p:nvPr/>
        </p:nvPicPr>
        <p:blipFill>
          <a:blip r:embed="rId3">
            <a:extLst/>
          </a:blip>
          <a:stretch>
            <a:fillRect/>
          </a:stretch>
        </p:blipFill>
        <p:spPr>
          <a:xfrm>
            <a:off x="394419" y="3564118"/>
            <a:ext cx="12215962" cy="5359084"/>
          </a:xfrm>
          <a:prstGeom prst="rect">
            <a:avLst/>
          </a:prstGeom>
          <a:ln w="12700">
            <a:miter lim="400000"/>
          </a:ln>
        </p:spPr>
      </p:pic>
      <p:pic>
        <p:nvPicPr>
          <p:cNvPr id="139" name="Line" descr="Line"/>
          <p:cNvPicPr>
            <a:picLocks noChangeAspect="0"/>
          </p:cNvPicPr>
          <p:nvPr/>
        </p:nvPicPr>
        <p:blipFill>
          <a:blip r:embed="rId4">
            <a:extLst/>
          </a:blip>
          <a:stretch>
            <a:fillRect/>
          </a:stretch>
        </p:blipFill>
        <p:spPr>
          <a:xfrm>
            <a:off x="5724797" y="7737928"/>
            <a:ext cx="6384610" cy="76201"/>
          </a:xfrm>
          <a:prstGeom prst="rect">
            <a:avLst/>
          </a:prstGeom>
        </p:spPr>
      </p:pic>
      <p:pic>
        <p:nvPicPr>
          <p:cNvPr id="141" name="Line" descr="Line"/>
          <p:cNvPicPr>
            <a:picLocks noChangeAspect="0"/>
          </p:cNvPicPr>
          <p:nvPr/>
        </p:nvPicPr>
        <p:blipFill>
          <a:blip r:embed="rId5">
            <a:extLst/>
          </a:blip>
          <a:stretch>
            <a:fillRect/>
          </a:stretch>
        </p:blipFill>
        <p:spPr>
          <a:xfrm>
            <a:off x="2808514" y="8031116"/>
            <a:ext cx="8532808" cy="76201"/>
          </a:xfrm>
          <a:prstGeom prst="rect">
            <a:avLst/>
          </a:prstGeom>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Denies Threat Accessibility"/>
          <p:cNvSpPr txBox="1"/>
          <p:nvPr>
            <p:ph type="title"/>
          </p:nvPr>
        </p:nvSpPr>
        <p:spPr>
          <a:prstGeom prst="rect">
            <a:avLst/>
          </a:prstGeom>
        </p:spPr>
        <p:txBody>
          <a:bodyPr/>
          <a:lstStyle>
            <a:lvl1pPr defTabSz="502412">
              <a:defRPr sz="6880"/>
            </a:lvl1pPr>
          </a:lstStyle>
          <a:p>
            <a:pPr/>
            <a:r>
              <a:t>Denies Threat Accessibility</a:t>
            </a:r>
          </a:p>
        </p:txBody>
      </p:sp>
      <p:pic>
        <p:nvPicPr>
          <p:cNvPr id="147" name="image1.png" descr="image1.png"/>
          <p:cNvPicPr>
            <a:picLocks noChangeAspect="1"/>
          </p:cNvPicPr>
          <p:nvPr/>
        </p:nvPicPr>
        <p:blipFill>
          <a:blip r:embed="rId3">
            <a:extLst/>
          </a:blip>
          <a:stretch>
            <a:fillRect/>
          </a:stretch>
        </p:blipFill>
        <p:spPr>
          <a:xfrm>
            <a:off x="2057071" y="2196673"/>
            <a:ext cx="8572391" cy="6805277"/>
          </a:xfrm>
          <a:prstGeom prst="rect">
            <a:avLst/>
          </a:prstGeom>
          <a:ln w="12700">
            <a:miter lim="400000"/>
          </a:ln>
        </p:spPr>
      </p:pic>
      <p:sp>
        <p:nvSpPr>
          <p:cNvPr id="148" name="Circle"/>
          <p:cNvSpPr/>
          <p:nvPr/>
        </p:nvSpPr>
        <p:spPr>
          <a:xfrm>
            <a:off x="5112261" y="2348287"/>
            <a:ext cx="4617937" cy="4617936"/>
          </a:xfrm>
          <a:prstGeom prst="ellipse">
            <a:avLst/>
          </a:prstGeom>
          <a:ln w="152400">
            <a:solidFill>
              <a:schemeClr val="accent1">
                <a:lumOff val="13529"/>
              </a:schemeClr>
            </a:solidFill>
            <a:miter lim="400000"/>
          </a:ln>
        </p:spPr>
        <p:txBody>
          <a:bodyPr lIns="50800" tIns="50800" rIns="50800" bIns="50800" anchor="ctr"/>
          <a:lstStyle/>
          <a:p>
            <a:pPr>
              <a:defRPr b="0" sz="2200">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52" name="pasted-image.tiff" descr="pasted-image.tiff"/>
          <p:cNvPicPr>
            <a:picLocks noChangeAspect="1"/>
          </p:cNvPicPr>
          <p:nvPr/>
        </p:nvPicPr>
        <p:blipFill>
          <a:blip r:embed="rId3">
            <a:extLst/>
          </a:blip>
          <a:stretch>
            <a:fillRect/>
          </a:stretch>
        </p:blipFill>
        <p:spPr>
          <a:xfrm>
            <a:off x="0" y="0"/>
            <a:ext cx="13004800" cy="9753600"/>
          </a:xfrm>
          <a:prstGeom prst="rect">
            <a:avLst/>
          </a:prstGeom>
          <a:ln w="12700">
            <a:miter lim="400000"/>
          </a:ln>
        </p:spPr>
      </p:pic>
      <p:sp>
        <p:nvSpPr>
          <p:cNvPr id="153" name="Text"/>
          <p:cNvSpPr txBox="1"/>
          <p:nvPr/>
        </p:nvSpPr>
        <p:spPr>
          <a:xfrm>
            <a:off x="535531" y="459650"/>
            <a:ext cx="11933737" cy="6353860"/>
          </a:xfrm>
          <a:prstGeom prst="rect">
            <a:avLst/>
          </a:prstGeom>
          <a:solidFill>
            <a:srgbClr val="000000">
              <a:alpha val="70156"/>
            </a:srgbClr>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p>
          <a:p>
            <a:pPr/>
          </a:p>
          <a:p>
            <a:pPr/>
          </a:p>
          <a:p>
            <a:pPr/>
          </a:p>
          <a:p>
            <a:pPr/>
          </a:p>
          <a:p>
            <a:pPr/>
          </a:p>
          <a:p>
            <a:pPr/>
          </a:p>
          <a:p>
            <a:pPr/>
          </a:p>
          <a:p>
            <a:pPr/>
          </a:p>
          <a:p>
            <a:pPr/>
          </a:p>
          <a:p>
            <a:pPr/>
          </a:p>
          <a:p>
            <a:pPr/>
          </a:p>
          <a:p>
            <a:pPr/>
          </a:p>
          <a:p>
            <a:pPr/>
          </a:p>
          <a:p>
            <a:pPr/>
          </a:p>
          <a:p>
            <a:pPr/>
          </a:p>
        </p:txBody>
      </p:sp>
      <p:sp>
        <p:nvSpPr>
          <p:cNvPr id="154" name="Video, USB, Mouse, Keyboard &amp; hardware I/O are  recorded &amp; monitored at hardware level…"/>
          <p:cNvSpPr txBox="1"/>
          <p:nvPr/>
        </p:nvSpPr>
        <p:spPr>
          <a:xfrm>
            <a:off x="845423" y="1641618"/>
            <a:ext cx="11313954" cy="45587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228600" indent="-228600" algn="l">
              <a:buSzPct val="100000"/>
              <a:buChar char="•"/>
              <a:defRPr sz="3600"/>
            </a:pPr>
            <a:r>
              <a:t>Video, USB, Mouse, Keyboard &amp; hardware I/O are </a:t>
            </a:r>
            <a:br/>
            <a:r>
              <a:t>recorded &amp; monitored at hardware level</a:t>
            </a:r>
          </a:p>
          <a:p>
            <a:pPr algn="l">
              <a:defRPr sz="3600"/>
            </a:pPr>
          </a:p>
          <a:p>
            <a:pPr marL="228600" indent="-228600" algn="l">
              <a:buSzPct val="100000"/>
              <a:buChar char="•"/>
              <a:defRPr sz="3600" u="sng"/>
            </a:pPr>
            <a:r>
              <a:t>Cannot be tampered by OS-level threats</a:t>
            </a:r>
          </a:p>
          <a:p>
            <a:pPr marL="228600" indent="-228600" algn="l">
              <a:buSzPct val="100000"/>
              <a:buChar char="•"/>
              <a:defRPr sz="3600"/>
            </a:pPr>
          </a:p>
          <a:p>
            <a:pPr marL="228600" indent="-228600" algn="l">
              <a:buSzPct val="100000"/>
              <a:buChar char="•"/>
              <a:defRPr sz="3600"/>
            </a:pPr>
            <a:r>
              <a:rPr u="sng"/>
              <a:t>Does not monitor OS-level anomalies</a:t>
            </a:r>
            <a:r>
              <a:t>, works together with ETDR &amp;/or UEBA for advance detection of both insider &amp; abuse of credentials</a:t>
            </a:r>
          </a:p>
        </p:txBody>
      </p:sp>
      <p:sp>
        <p:nvSpPr>
          <p:cNvPr id="155" name="Tamper proof hardware monitoring"/>
          <p:cNvSpPr txBox="1"/>
          <p:nvPr/>
        </p:nvSpPr>
        <p:spPr>
          <a:xfrm>
            <a:off x="650704" y="515669"/>
            <a:ext cx="10625024" cy="82051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800">
                <a:solidFill>
                  <a:schemeClr val="accent4">
                    <a:hueOff val="468000"/>
                    <a:satOff val="-4761"/>
                    <a:lumOff val="10196"/>
                  </a:schemeClr>
                </a:solidFill>
              </a:defRPr>
            </a:lvl1pPr>
          </a:lstStyle>
          <a:p>
            <a:pPr/>
            <a:r>
              <a:t>Tamper proof hardware monitoring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59" name="pasted-image.tiff" descr="pasted-image.tiff"/>
          <p:cNvPicPr>
            <a:picLocks noChangeAspect="1"/>
          </p:cNvPicPr>
          <p:nvPr/>
        </p:nvPicPr>
        <p:blipFill>
          <a:blip r:embed="rId3">
            <a:extLst/>
          </a:blip>
          <a:stretch>
            <a:fillRect/>
          </a:stretch>
        </p:blipFill>
        <p:spPr>
          <a:xfrm>
            <a:off x="0" y="1609689"/>
            <a:ext cx="13004801" cy="8691542"/>
          </a:xfrm>
          <a:prstGeom prst="rect">
            <a:avLst/>
          </a:prstGeom>
          <a:ln w="12700">
            <a:miter lim="400000"/>
          </a:ln>
        </p:spPr>
      </p:pic>
      <p:sp>
        <p:nvSpPr>
          <p:cNvPr id="160" name="Text"/>
          <p:cNvSpPr txBox="1"/>
          <p:nvPr/>
        </p:nvSpPr>
        <p:spPr>
          <a:xfrm>
            <a:off x="535531" y="4345966"/>
            <a:ext cx="11933737" cy="2302559"/>
          </a:xfrm>
          <a:prstGeom prst="rect">
            <a:avLst/>
          </a:prstGeom>
          <a:solidFill>
            <a:srgbClr val="000000">
              <a:alpha val="70156"/>
            </a:srgbClr>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p>
          <a:p>
            <a:pPr/>
          </a:p>
          <a:p>
            <a:pPr/>
          </a:p>
          <a:p>
            <a:pPr/>
          </a:p>
          <a:p>
            <a:pPr/>
          </a:p>
        </p:txBody>
      </p:sp>
      <p:sp>
        <p:nvSpPr>
          <p:cNvPr id="161" name="Air-Gap is no silver bullet…"/>
          <p:cNvSpPr txBox="1"/>
          <p:nvPr>
            <p:ph type="title"/>
          </p:nvPr>
        </p:nvSpPr>
        <p:spPr>
          <a:xfrm>
            <a:off x="519754" y="-480221"/>
            <a:ext cx="11586203" cy="2567934"/>
          </a:xfrm>
          <a:prstGeom prst="rect">
            <a:avLst/>
          </a:prstGeom>
        </p:spPr>
        <p:txBody>
          <a:bodyPr/>
          <a:lstStyle>
            <a:lvl1pPr algn="l">
              <a:defRPr sz="7000">
                <a:solidFill>
                  <a:schemeClr val="accent4">
                    <a:hueOff val="468000"/>
                    <a:satOff val="-4761"/>
                    <a:lumOff val="10196"/>
                  </a:schemeClr>
                </a:solidFill>
              </a:defRPr>
            </a:lvl1pPr>
          </a:lstStyle>
          <a:p>
            <a:pPr/>
            <a:r>
              <a:t>Air-Gap is no silver bullet… </a:t>
            </a:r>
          </a:p>
        </p:txBody>
      </p:sp>
      <p:sp>
        <p:nvSpPr>
          <p:cNvPr id="162" name="Let’s look at a few advance  threat scenarios"/>
          <p:cNvSpPr txBox="1"/>
          <p:nvPr/>
        </p:nvSpPr>
        <p:spPr>
          <a:xfrm>
            <a:off x="1179193" y="4406386"/>
            <a:ext cx="10968013" cy="195909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b="0" sz="6000">
                <a:latin typeface="+mn-lt"/>
                <a:ea typeface="+mn-ea"/>
                <a:cs typeface="+mn-cs"/>
                <a:sym typeface="Helvetica Neue Medium"/>
              </a:defRPr>
            </a:pPr>
            <a:r>
              <a:t>Let’s look at a few advance </a:t>
            </a:r>
            <a:br/>
            <a:r>
              <a:t>threat scenarios</a:t>
            </a:r>
          </a:p>
        </p:txBody>
      </p:sp>
      <p:sp>
        <p:nvSpPr>
          <p:cNvPr id="163" name="It increases the bar &amp; cost-of-attack"/>
          <p:cNvSpPr txBox="1"/>
          <p:nvPr/>
        </p:nvSpPr>
        <p:spPr>
          <a:xfrm>
            <a:off x="1086484" y="1650036"/>
            <a:ext cx="10831831" cy="163258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0" sz="5000">
                <a:latin typeface="+mn-lt"/>
                <a:ea typeface="+mn-ea"/>
                <a:cs typeface="+mn-cs"/>
                <a:sym typeface="Helvetica Neue Medium"/>
              </a:defRPr>
            </a:lvl1pPr>
          </a:lstStyle>
          <a:p>
            <a:pPr/>
            <a:r>
              <a:t>It increases the bar &amp; cost-of-attack</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Brutal Kangaroo tool suite"/>
          <p:cNvSpPr txBox="1"/>
          <p:nvPr>
            <p:ph type="title"/>
          </p:nvPr>
        </p:nvSpPr>
        <p:spPr>
          <a:xfrm>
            <a:off x="952500" y="-164012"/>
            <a:ext cx="11099800" cy="2159001"/>
          </a:xfrm>
          <a:prstGeom prst="rect">
            <a:avLst/>
          </a:prstGeom>
        </p:spPr>
        <p:txBody>
          <a:bodyPr/>
          <a:lstStyle>
            <a:lvl1pPr defTabSz="519937">
              <a:defRPr sz="7119">
                <a:solidFill>
                  <a:schemeClr val="accent4">
                    <a:hueOff val="468000"/>
                    <a:satOff val="-4761"/>
                    <a:lumOff val="10196"/>
                  </a:schemeClr>
                </a:solidFill>
              </a:defRPr>
            </a:lvl1pPr>
          </a:lstStyle>
          <a:p>
            <a:pPr/>
            <a:r>
              <a:t>Brutal Kangaroo tool suite </a:t>
            </a:r>
          </a:p>
        </p:txBody>
      </p:sp>
      <p:pic>
        <p:nvPicPr>
          <p:cNvPr id="168" name="pasted-image.tiff" descr="pasted-image.tiff"/>
          <p:cNvPicPr>
            <a:picLocks noChangeAspect="1"/>
          </p:cNvPicPr>
          <p:nvPr/>
        </p:nvPicPr>
        <p:blipFill>
          <a:blip r:embed="rId3">
            <a:extLst/>
          </a:blip>
          <a:stretch>
            <a:fillRect/>
          </a:stretch>
        </p:blipFill>
        <p:spPr>
          <a:xfrm>
            <a:off x="-630846" y="1880616"/>
            <a:ext cx="13675636" cy="7138382"/>
          </a:xfrm>
          <a:prstGeom prst="rect">
            <a:avLst/>
          </a:prstGeom>
          <a:ln w="12700">
            <a:miter lim="400000"/>
          </a:ln>
        </p:spPr>
      </p:pic>
      <p:sp>
        <p:nvSpPr>
          <p:cNvPr id="169" name="Air-gapped target"/>
          <p:cNvSpPr txBox="1"/>
          <p:nvPr/>
        </p:nvSpPr>
        <p:spPr>
          <a:xfrm>
            <a:off x="2308755" y="8144876"/>
            <a:ext cx="4173323"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70000"/>
              </a:lnSpc>
              <a:defRPr sz="3600">
                <a:solidFill>
                  <a:schemeClr val="accent5">
                    <a:hueOff val="89162"/>
                    <a:satOff val="9554"/>
                    <a:lumOff val="16296"/>
                  </a:schemeClr>
                </a:solidFill>
              </a:defRPr>
            </a:lvl1pPr>
          </a:lstStyle>
          <a:p>
            <a:pPr>
              <a:defRPr>
                <a:solidFill>
                  <a:srgbClr val="FFFFFF"/>
                </a:solidFill>
              </a:defRPr>
            </a:pPr>
            <a:r>
              <a:rPr>
                <a:solidFill>
                  <a:schemeClr val="accent5">
                    <a:hueOff val="89162"/>
                    <a:satOff val="9554"/>
                    <a:lumOff val="16296"/>
                  </a:schemeClr>
                </a:solidFill>
              </a:rPr>
              <a:t>Air-gapped target</a:t>
            </a:r>
          </a:p>
        </p:txBody>
      </p:sp>
      <p:pic>
        <p:nvPicPr>
          <p:cNvPr id="170" name="Line" descr="Line"/>
          <p:cNvPicPr>
            <a:picLocks noChangeAspect="0"/>
          </p:cNvPicPr>
          <p:nvPr/>
        </p:nvPicPr>
        <p:blipFill>
          <a:blip r:embed="rId4">
            <a:extLst/>
          </a:blip>
          <a:stretch>
            <a:fillRect/>
          </a:stretch>
        </p:blipFill>
        <p:spPr>
          <a:xfrm>
            <a:off x="6556521" y="8311677"/>
            <a:ext cx="2176385" cy="352235"/>
          </a:xfrm>
          <a:prstGeom prst="rect">
            <a:avLst/>
          </a:prstGeom>
        </p:spPr>
      </p:pic>
      <p:sp>
        <p:nvSpPr>
          <p:cNvPr id="172" name="Alleged CIA Air-Gap Hacking Tool"/>
          <p:cNvSpPr txBox="1"/>
          <p:nvPr/>
        </p:nvSpPr>
        <p:spPr>
          <a:xfrm>
            <a:off x="824091" y="1303642"/>
            <a:ext cx="7629297"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170000"/>
              </a:lnSpc>
              <a:defRPr sz="3600">
                <a:solidFill>
                  <a:schemeClr val="accent5">
                    <a:hueOff val="89162"/>
                    <a:satOff val="9554"/>
                    <a:lumOff val="16296"/>
                  </a:schemeClr>
                </a:solidFill>
              </a:defRPr>
            </a:lvl1pPr>
          </a:lstStyle>
          <a:p>
            <a:pPr>
              <a:defRPr>
                <a:solidFill>
                  <a:srgbClr val="FFFFFF"/>
                </a:solidFill>
              </a:defRPr>
            </a:pPr>
            <a:r>
              <a:rPr>
                <a:solidFill>
                  <a:schemeClr val="accent5">
                    <a:hueOff val="89162"/>
                    <a:satOff val="9554"/>
                    <a:lumOff val="16296"/>
                  </a:schemeClr>
                </a:solidFill>
              </a:rPr>
              <a:t>Alleged CIA Air-Gap Hacking Tool</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76" name="pasted-image.tiff" descr="pasted-image.tiff"/>
          <p:cNvPicPr>
            <a:picLocks noChangeAspect="1"/>
          </p:cNvPicPr>
          <p:nvPr/>
        </p:nvPicPr>
        <p:blipFill>
          <a:blip r:embed="rId3">
            <a:extLst/>
          </a:blip>
          <a:stretch>
            <a:fillRect/>
          </a:stretch>
        </p:blipFill>
        <p:spPr>
          <a:xfrm>
            <a:off x="0" y="0"/>
            <a:ext cx="13004800" cy="9753600"/>
          </a:xfrm>
          <a:prstGeom prst="rect">
            <a:avLst/>
          </a:prstGeom>
          <a:ln w="12700">
            <a:miter lim="400000"/>
          </a:ln>
        </p:spPr>
      </p:pic>
      <p:sp>
        <p:nvSpPr>
          <p:cNvPr id="177" name="Text"/>
          <p:cNvSpPr txBox="1"/>
          <p:nvPr/>
        </p:nvSpPr>
        <p:spPr>
          <a:xfrm>
            <a:off x="535531" y="410820"/>
            <a:ext cx="11933737" cy="8931960"/>
          </a:xfrm>
          <a:prstGeom prst="rect">
            <a:avLst/>
          </a:prstGeom>
          <a:solidFill>
            <a:srgbClr val="000000">
              <a:alpha val="70156"/>
            </a:srgbClr>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p>
          <a:p>
            <a:pPr/>
          </a:p>
          <a:p>
            <a:pPr/>
          </a:p>
          <a:p>
            <a:pPr/>
          </a:p>
          <a:p>
            <a:pPr/>
          </a:p>
          <a:p>
            <a:pPr/>
          </a:p>
          <a:p>
            <a:pPr/>
          </a:p>
          <a:p>
            <a:pPr/>
          </a:p>
          <a:p>
            <a:pPr/>
          </a:p>
          <a:p>
            <a:pPr/>
          </a:p>
          <a:p>
            <a:pPr/>
          </a:p>
          <a:p>
            <a:pPr/>
          </a:p>
          <a:p>
            <a:pPr/>
          </a:p>
          <a:p>
            <a:pPr/>
          </a:p>
          <a:p>
            <a:pPr/>
          </a:p>
          <a:p>
            <a:pPr/>
          </a:p>
          <a:p>
            <a:pPr/>
          </a:p>
          <a:p>
            <a:pPr/>
          </a:p>
          <a:p>
            <a:pPr/>
          </a:p>
          <a:p>
            <a:pPr/>
          </a:p>
          <a:p>
            <a:pPr/>
          </a:p>
          <a:p>
            <a:pPr/>
          </a:p>
          <a:p>
            <a:pPr/>
          </a:p>
        </p:txBody>
      </p:sp>
      <p:sp>
        <p:nvSpPr>
          <p:cNvPr id="178" name="Reduce reliance on USB drives. Together with our secure file transfer product, we achieve seamless &amp; sanitised one-way content ingestion or content transfer between zones (Dropbox like experience)…"/>
          <p:cNvSpPr txBox="1"/>
          <p:nvPr/>
        </p:nvSpPr>
        <p:spPr>
          <a:xfrm>
            <a:off x="845423" y="1828850"/>
            <a:ext cx="11313954" cy="6095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228600" indent="-228600" algn="l">
              <a:buSzPct val="100000"/>
              <a:buChar char="•"/>
              <a:defRPr b="0" sz="3600"/>
            </a:pPr>
            <a:r>
              <a:rPr u="sng"/>
              <a:t>Reduce reliance on USB drives.</a:t>
            </a:r>
            <a:r>
              <a:t> Together with our secure file transfer product, we achieve seamless &amp; </a:t>
            </a:r>
            <a:r>
              <a:rPr u="sng"/>
              <a:t>sanitised one-way content ingestion or content transfer between zones</a:t>
            </a:r>
            <a:r>
              <a:t> </a:t>
            </a:r>
            <a:r>
              <a:rPr sz="2400"/>
              <a:t>(Dropbox like experience)</a:t>
            </a:r>
          </a:p>
          <a:p>
            <a:pPr algn="l">
              <a:defRPr b="0" sz="3600"/>
            </a:pPr>
          </a:p>
          <a:p>
            <a:pPr marL="228600" indent="-228600" algn="l">
              <a:buSzPct val="100000"/>
              <a:buChar char="•"/>
              <a:defRPr b="0" sz="3600"/>
            </a:pPr>
            <a:r>
              <a:t>USB storage encryption to mitigate file tainting or infection</a:t>
            </a:r>
          </a:p>
          <a:p>
            <a:pPr algn="l">
              <a:defRPr b="0" sz="3600"/>
            </a:pPr>
          </a:p>
          <a:p>
            <a:pPr marL="228600" indent="-228600" algn="l">
              <a:buSzPct val="100000"/>
              <a:buChar char="•"/>
              <a:defRPr b="0" sz="3600"/>
            </a:pPr>
            <a:r>
              <a:t>Our hardware event recording together ETDR &amp;/or UEBA </a:t>
            </a:r>
            <a:r>
              <a:rPr u="sng"/>
              <a:t>speed up identification of threat</a:t>
            </a:r>
            <a:r>
              <a:t>; we record all USB hardware events &amp; screen captures</a:t>
            </a:r>
          </a:p>
        </p:txBody>
      </p:sp>
      <p:sp>
        <p:nvSpPr>
          <p:cNvPr id="179" name="BlackPC vs Brutal Kangaroo"/>
          <p:cNvSpPr txBox="1"/>
          <p:nvPr/>
        </p:nvSpPr>
        <p:spPr>
          <a:xfrm>
            <a:off x="563875" y="426274"/>
            <a:ext cx="8584693" cy="82051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sz="4800">
                <a:solidFill>
                  <a:schemeClr val="accent4">
                    <a:hueOff val="468000"/>
                    <a:satOff val="-4761"/>
                    <a:lumOff val="10196"/>
                  </a:schemeClr>
                </a:solidFill>
              </a:defRPr>
            </a:lvl1pPr>
          </a:lstStyle>
          <a:p>
            <a:pPr/>
            <a:r>
              <a:t>BlackPC vs Brutal Kangaroo</a:t>
            </a:r>
          </a:p>
        </p:txBody>
      </p:sp>
      <p:sp>
        <p:nvSpPr>
          <p:cNvPr id="180" name="Endpoint Threat Detection &amp; Response…"/>
          <p:cNvSpPr txBox="1"/>
          <p:nvPr/>
        </p:nvSpPr>
        <p:spPr>
          <a:xfrm>
            <a:off x="372499" y="8670168"/>
            <a:ext cx="4644010" cy="67917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1800">
                <a:solidFill>
                  <a:schemeClr val="accent4">
                    <a:hueOff val="468000"/>
                    <a:satOff val="-4761"/>
                    <a:lumOff val="10196"/>
                  </a:schemeClr>
                </a:solidFill>
              </a:defRPr>
            </a:pPr>
            <a:r>
              <a:rPr>
                <a:solidFill>
                  <a:srgbClr val="FFFFFF"/>
                </a:solidFill>
              </a:rPr>
              <a:t>E</a:t>
            </a:r>
            <a:r>
              <a:t>ndpoint </a:t>
            </a:r>
            <a:r>
              <a:rPr>
                <a:solidFill>
                  <a:srgbClr val="FFFFFF"/>
                </a:solidFill>
              </a:rPr>
              <a:t>T</a:t>
            </a:r>
            <a:r>
              <a:t>hreat </a:t>
            </a:r>
            <a:r>
              <a:rPr>
                <a:solidFill>
                  <a:srgbClr val="FFFFFF"/>
                </a:solidFill>
              </a:rPr>
              <a:t>D</a:t>
            </a:r>
            <a:r>
              <a:t>etection &amp; </a:t>
            </a:r>
            <a:r>
              <a:rPr>
                <a:solidFill>
                  <a:srgbClr val="FFFFFF"/>
                </a:solidFill>
              </a:rPr>
              <a:t>R</a:t>
            </a:r>
            <a:r>
              <a:t>esponse</a:t>
            </a:r>
          </a:p>
          <a:p>
            <a:pPr algn="l">
              <a:defRPr sz="1800">
                <a:solidFill>
                  <a:schemeClr val="accent4">
                    <a:hueOff val="468000"/>
                    <a:satOff val="-4761"/>
                    <a:lumOff val="10196"/>
                  </a:schemeClr>
                </a:solidFill>
              </a:defRPr>
            </a:pPr>
            <a:r>
              <a:rPr>
                <a:solidFill>
                  <a:srgbClr val="FFFFFF"/>
                </a:solidFill>
              </a:rPr>
              <a:t>U</a:t>
            </a:r>
            <a:r>
              <a:t>ser </a:t>
            </a:r>
            <a:r>
              <a:rPr>
                <a:solidFill>
                  <a:srgbClr val="FFFFFF"/>
                </a:solidFill>
              </a:rPr>
              <a:t>E</a:t>
            </a:r>
            <a:r>
              <a:t>ntity </a:t>
            </a:r>
            <a:r>
              <a:rPr>
                <a:solidFill>
                  <a:srgbClr val="FFFFFF"/>
                </a:solidFill>
              </a:rPr>
              <a:t>B</a:t>
            </a:r>
            <a:r>
              <a:t>ehavioural </a:t>
            </a:r>
            <a:r>
              <a:rPr>
                <a:solidFill>
                  <a:srgbClr val="FFFFFF"/>
                </a:solidFill>
              </a:rPr>
              <a:t>A</a:t>
            </a:r>
            <a:r>
              <a:t>nalytics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